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81" r:id="rId2"/>
    <p:sldId id="1845" r:id="rId3"/>
    <p:sldId id="2513" r:id="rId4"/>
    <p:sldId id="2072" r:id="rId5"/>
    <p:sldId id="257" r:id="rId6"/>
    <p:sldId id="1903" r:id="rId7"/>
    <p:sldId id="256" r:id="rId8"/>
    <p:sldId id="2104" r:id="rId9"/>
    <p:sldId id="2049" r:id="rId10"/>
    <p:sldId id="2070" r:id="rId11"/>
    <p:sldId id="2100" r:id="rId12"/>
    <p:sldId id="2514" r:id="rId13"/>
    <p:sldId id="1899" r:id="rId14"/>
    <p:sldId id="1901" r:id="rId15"/>
    <p:sldId id="1902" r:id="rId16"/>
    <p:sldId id="1896" r:id="rId17"/>
    <p:sldId id="1897" r:id="rId18"/>
    <p:sldId id="1898" r:id="rId19"/>
    <p:sldId id="1900" r:id="rId20"/>
    <p:sldId id="2515" r:id="rId21"/>
    <p:sldId id="258" r:id="rId22"/>
    <p:sldId id="261" r:id="rId23"/>
    <p:sldId id="262" r:id="rId24"/>
    <p:sldId id="461" r:id="rId25"/>
    <p:sldId id="263" r:id="rId26"/>
    <p:sldId id="264" r:id="rId27"/>
    <p:sldId id="265" r:id="rId28"/>
    <p:sldId id="266" r:id="rId29"/>
    <p:sldId id="1908" r:id="rId30"/>
    <p:sldId id="464" r:id="rId31"/>
    <p:sldId id="2506" r:id="rId32"/>
    <p:sldId id="2512" r:id="rId33"/>
    <p:sldId id="441" r:id="rId34"/>
    <p:sldId id="462" r:id="rId35"/>
    <p:sldId id="436" r:id="rId36"/>
    <p:sldId id="463" r:id="rId37"/>
    <p:sldId id="1907" r:id="rId38"/>
    <p:sldId id="267" r:id="rId39"/>
    <p:sldId id="2516" r:id="rId40"/>
    <p:sldId id="2517" r:id="rId41"/>
    <p:sldId id="268" r:id="rId42"/>
    <p:sldId id="269" r:id="rId4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49" autoAdjust="0"/>
  </p:normalViewPr>
  <p:slideViewPr>
    <p:cSldViewPr snapToGrid="0">
      <p:cViewPr varScale="1">
        <p:scale>
          <a:sx n="104" d="100"/>
          <a:sy n="104" d="100"/>
        </p:scale>
        <p:origin x="8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7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kermit\shared\_Client\GSK\_GL14604%20EHA%20PETIT%20II%20Oral%20Presentation\Components\Graphics\Platelet%20graph%20Petit%202%20graph%20c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kermit\shared\_Client\GSK\_GL14604%20EHA%20PETIT%20II%20Oral%20Presentation\Components\Graphics\Platelet%20graph%20Petit%202%20graph%20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en-GB" sz="1200" b="1" dirty="0">
                <a:solidFill>
                  <a:schemeClr val="accent4"/>
                </a:solidFill>
                <a:latin typeface="+mn-lt"/>
              </a:rPr>
              <a:t>PETIT</a:t>
            </a:r>
            <a:r>
              <a:rPr lang="en-GB" sz="1200" b="1" baseline="30000" dirty="0">
                <a:solidFill>
                  <a:schemeClr val="accent4"/>
                </a:solidFill>
                <a:latin typeface="+mn-lt"/>
              </a:rPr>
              <a:t>1</a:t>
            </a:r>
          </a:p>
          <a:p>
            <a:pPr>
              <a:defRPr sz="1200">
                <a:solidFill>
                  <a:schemeClr val="accent4"/>
                </a:solidFill>
                <a:latin typeface="+mn-lt"/>
              </a:defRPr>
            </a:pPr>
            <a:r>
              <a:rPr lang="en-GB" sz="1200" b="1" dirty="0">
                <a:solidFill>
                  <a:schemeClr val="accent4"/>
                </a:solidFill>
                <a:latin typeface="+mn-lt"/>
              </a:rPr>
              <a:t>Weeks</a:t>
            </a:r>
            <a:r>
              <a:rPr lang="en-GB" sz="1200" b="1" baseline="0" dirty="0">
                <a:solidFill>
                  <a:schemeClr val="accent4"/>
                </a:solidFill>
                <a:latin typeface="+mn-lt"/>
              </a:rPr>
              <a:t> 1</a:t>
            </a:r>
            <a:r>
              <a:rPr lang="en-GB" sz="1200" b="1" baseline="0" dirty="0">
                <a:solidFill>
                  <a:schemeClr val="accent4"/>
                </a:solidFill>
                <a:latin typeface="+mn-lt"/>
                <a:cs typeface="Arial" panose="020B0604020202020204" pitchFamily="34" charset="0"/>
              </a:rPr>
              <a:t>–</a:t>
            </a:r>
            <a:r>
              <a:rPr lang="en-GB" sz="1200" b="1" baseline="0" dirty="0">
                <a:solidFill>
                  <a:schemeClr val="accent4"/>
                </a:solidFill>
                <a:latin typeface="+mn-lt"/>
              </a:rPr>
              <a:t>6 response</a:t>
            </a:r>
            <a:endParaRPr lang="en-US" sz="1200" b="1" dirty="0">
              <a:solidFill>
                <a:schemeClr val="accent4"/>
              </a:solidFill>
              <a:latin typeface="+mn-lt"/>
            </a:endParaRPr>
          </a:p>
        </c:rich>
      </c:tx>
      <c:layout>
        <c:manualLayout>
          <c:xMode val="edge"/>
          <c:yMode val="edge"/>
          <c:x val="0.35383831373770147"/>
          <c:y val="0.133044629080485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accent4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EPAG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Sheet1!$K$2:$K$4</c:f>
                <c:numCache>
                  <c:formatCode>General</c:formatCode>
                  <c:ptCount val="3"/>
                  <c:pt idx="0">
                    <c:v>28</c:v>
                  </c:pt>
                  <c:pt idx="1">
                    <c:v>27</c:v>
                  </c:pt>
                  <c:pt idx="2">
                    <c:v>22</c:v>
                  </c:pt>
                </c:numCache>
              </c:numRef>
            </c:plus>
            <c:minus>
              <c:numRef>
                <c:f>Sheet1!$J$2:$J$4</c:f>
                <c:numCache>
                  <c:formatCode>General</c:formatCode>
                  <c:ptCount val="3"/>
                  <c:pt idx="0">
                    <c:v>34</c:v>
                  </c:pt>
                  <c:pt idx="1">
                    <c:v>19</c:v>
                  </c:pt>
                  <c:pt idx="2">
                    <c:v>28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1–5</c:v>
                </c:pt>
                <c:pt idx="1">
                  <c:v>6–11</c:v>
                </c:pt>
                <c:pt idx="2">
                  <c:v>12–17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63</c:v>
                </c:pt>
                <c:pt idx="2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A5-4B96-8043-BD29EA319E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Sheet1!$M$2:$M$4</c:f>
                <c:numCache>
                  <c:formatCode>General</c:formatCode>
                  <c:ptCount val="3"/>
                  <c:pt idx="0">
                    <c:v>19</c:v>
                  </c:pt>
                  <c:pt idx="1">
                    <c:v>37</c:v>
                  </c:pt>
                  <c:pt idx="2">
                    <c:v>0</c:v>
                  </c:pt>
                </c:numCache>
              </c:numRef>
            </c:plus>
            <c:minus>
              <c:numRef>
                <c:f>Sheet1!$L$2:$L$4</c:f>
                <c:numCache>
                  <c:formatCode>General</c:formatCode>
                  <c:ptCount val="3"/>
                  <c:pt idx="0">
                    <c:v>52</c:v>
                  </c:pt>
                  <c:pt idx="1">
                    <c:v>26</c:v>
                  </c:pt>
                  <c:pt idx="2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1–5</c:v>
                </c:pt>
                <c:pt idx="1">
                  <c:v>6–11</c:v>
                </c:pt>
                <c:pt idx="2">
                  <c:v>12–17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80</c:v>
                </c:pt>
                <c:pt idx="1">
                  <c:v>33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A5-4B96-8043-BD29EA319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893504"/>
        <c:axId val="21895424"/>
      </c:barChart>
      <c:catAx>
        <c:axId val="218935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1" dirty="0">
                    <a:solidFill>
                      <a:schemeClr val="tx1"/>
                    </a:solidFill>
                    <a:latin typeface="+mn-lt"/>
                  </a:rPr>
                  <a:t>Age category</a:t>
                </a:r>
                <a:r>
                  <a:rPr lang="en-US" sz="1200" b="1" baseline="0" dirty="0">
                    <a:solidFill>
                      <a:schemeClr val="tx1"/>
                    </a:solidFill>
                    <a:latin typeface="+mn-lt"/>
                  </a:rPr>
                  <a:t> (</a:t>
                </a:r>
                <a:r>
                  <a:rPr lang="en-US" sz="1200" b="1" dirty="0">
                    <a:solidFill>
                      <a:schemeClr val="tx1"/>
                    </a:solidFill>
                    <a:latin typeface="+mn-lt"/>
                  </a:rPr>
                  <a:t>years)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895424"/>
        <c:crosses val="autoZero"/>
        <c:auto val="1"/>
        <c:lblAlgn val="ctr"/>
        <c:lblOffset val="100"/>
        <c:noMultiLvlLbl val="0"/>
      </c:catAx>
      <c:valAx>
        <c:axId val="2189542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r>
                  <a:rPr lang="en-GB" sz="1200" b="1" baseline="0" dirty="0">
                    <a:solidFill>
                      <a:schemeClr val="tx1"/>
                    </a:solidFill>
                    <a:latin typeface="+mn-lt"/>
                  </a:rPr>
                  <a:t>Patients (%)</a:t>
                </a:r>
                <a:endParaRPr lang="en-US" sz="1200" b="1" dirty="0">
                  <a:solidFill>
                    <a:schemeClr val="tx1"/>
                  </a:solidFill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2.8288377202333358E-2"/>
              <c:y val="0.388699717686201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89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568845699697853"/>
          <c:y val="0.26550700527830945"/>
          <c:w val="0.29018237755313475"/>
          <c:h val="7.554197755713530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accent3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en-GB" sz="1200" b="1" dirty="0">
                <a:solidFill>
                  <a:schemeClr val="accent3"/>
                </a:solidFill>
                <a:latin typeface="+mn-lt"/>
              </a:rPr>
              <a:t>PETIT2</a:t>
            </a:r>
            <a:r>
              <a:rPr lang="en-GB" sz="1200" b="1" baseline="30000" dirty="0">
                <a:solidFill>
                  <a:schemeClr val="accent3"/>
                </a:solidFill>
                <a:latin typeface="+mn-lt"/>
              </a:rPr>
              <a:t>2</a:t>
            </a:r>
          </a:p>
          <a:p>
            <a:pPr>
              <a:defRPr sz="1200">
                <a:solidFill>
                  <a:schemeClr val="accent3"/>
                </a:solidFill>
                <a:latin typeface="+mn-lt"/>
              </a:defRPr>
            </a:pPr>
            <a:r>
              <a:rPr lang="en-GB" sz="1200" b="1" dirty="0">
                <a:solidFill>
                  <a:schemeClr val="accent3"/>
                </a:solidFill>
                <a:latin typeface="+mn-lt"/>
              </a:rPr>
              <a:t>Weeks</a:t>
            </a:r>
            <a:r>
              <a:rPr lang="en-GB" sz="1200" b="1" baseline="0" dirty="0">
                <a:solidFill>
                  <a:schemeClr val="accent3"/>
                </a:solidFill>
                <a:latin typeface="+mn-lt"/>
              </a:rPr>
              <a:t> 5</a:t>
            </a:r>
            <a:r>
              <a:rPr lang="en-GB" sz="1200" b="1" baseline="0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–12 sustained</a:t>
            </a:r>
            <a:r>
              <a:rPr lang="en-GB" sz="1200" b="1" baseline="0" dirty="0">
                <a:solidFill>
                  <a:schemeClr val="accent3"/>
                </a:solidFill>
                <a:latin typeface="+mn-lt"/>
              </a:rPr>
              <a:t> response</a:t>
            </a:r>
            <a:endParaRPr lang="en-US" sz="1200" b="1" dirty="0">
              <a:solidFill>
                <a:schemeClr val="accent3"/>
              </a:solidFill>
              <a:latin typeface="+mn-lt"/>
            </a:endParaRPr>
          </a:p>
        </c:rich>
      </c:tx>
      <c:layout>
        <c:manualLayout>
          <c:xMode val="edge"/>
          <c:yMode val="edge"/>
          <c:x val="0.29525055910416104"/>
          <c:y val="2.65215430108425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accent3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EPAG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Sheet1!$K$2:$K$4</c:f>
                <c:numCache>
                  <c:formatCode>General</c:formatCode>
                  <c:ptCount val="3"/>
                  <c:pt idx="0">
                    <c:v>29</c:v>
                  </c:pt>
                  <c:pt idx="1">
                    <c:v>21</c:v>
                  </c:pt>
                  <c:pt idx="2">
                    <c:v>22</c:v>
                  </c:pt>
                </c:numCache>
              </c:numRef>
            </c:plus>
            <c:minus>
              <c:numRef>
                <c:f>Sheet1!$J$2:$J$4</c:f>
                <c:numCache>
                  <c:formatCode>General</c:formatCode>
                  <c:ptCount val="3"/>
                  <c:pt idx="0">
                    <c:v>23</c:v>
                  </c:pt>
                  <c:pt idx="1">
                    <c:v>19</c:v>
                  </c:pt>
                  <c:pt idx="2">
                    <c:v>19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1–5</c:v>
                </c:pt>
                <c:pt idx="1">
                  <c:v>6–11</c:v>
                </c:pt>
                <c:pt idx="2">
                  <c:v>12–17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</c:v>
                </c:pt>
                <c:pt idx="1">
                  <c:v>42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1E-409E-A7B6-B62E52E66B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Sheet1!$M$2:$M$4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</c:v>
                  </c:pt>
                  <c:pt idx="2">
                    <c:v>35</c:v>
                  </c:pt>
                </c:numCache>
              </c:numRef>
            </c:plus>
            <c:minus>
              <c:numRef>
                <c:f>Sheet1!$L$2:$L$4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</c:v>
                  </c:pt>
                  <c:pt idx="2">
                    <c:v>10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Sheet1!$A$2:$A$4</c:f>
              <c:strCache>
                <c:ptCount val="3"/>
                <c:pt idx="0">
                  <c:v>1–5</c:v>
                </c:pt>
                <c:pt idx="1">
                  <c:v>6–11</c:v>
                </c:pt>
                <c:pt idx="2">
                  <c:v>12–17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1E-409E-A7B6-B62E52E66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531456"/>
        <c:axId val="82533376"/>
      </c:barChart>
      <c:catAx>
        <c:axId val="825314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1" dirty="0">
                    <a:solidFill>
                      <a:schemeClr val="tx1"/>
                    </a:solidFill>
                    <a:latin typeface="+mn-lt"/>
                  </a:rPr>
                  <a:t>Age category</a:t>
                </a:r>
                <a:r>
                  <a:rPr lang="en-US" sz="1200" b="1" baseline="0" dirty="0">
                    <a:solidFill>
                      <a:schemeClr val="tx1"/>
                    </a:solidFill>
                    <a:latin typeface="+mn-lt"/>
                  </a:rPr>
                  <a:t> (</a:t>
                </a:r>
                <a:r>
                  <a:rPr lang="en-US" sz="1200" b="1" dirty="0">
                    <a:solidFill>
                      <a:schemeClr val="tx1"/>
                    </a:solidFill>
                    <a:latin typeface="+mn-lt"/>
                  </a:rPr>
                  <a:t>years)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2533376"/>
        <c:crosses val="autoZero"/>
        <c:auto val="1"/>
        <c:lblAlgn val="ctr"/>
        <c:lblOffset val="100"/>
        <c:noMultiLvlLbl val="0"/>
      </c:catAx>
      <c:valAx>
        <c:axId val="8253337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r>
                  <a:rPr lang="en-GB" sz="1200" b="1" baseline="0" dirty="0">
                    <a:solidFill>
                      <a:schemeClr val="tx1"/>
                    </a:solidFill>
                    <a:latin typeface="+mn-lt"/>
                  </a:rPr>
                  <a:t>Patients (%)</a:t>
                </a:r>
                <a:endParaRPr lang="en-US" sz="1200" b="1" dirty="0">
                  <a:solidFill>
                    <a:schemeClr val="tx1"/>
                  </a:solidFill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1.6579630884077188E-2"/>
              <c:y val="0.324880548640927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253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8615643576542575"/>
          <c:y val="0.17508638644324526"/>
          <c:w val="0.29018237755313475"/>
          <c:h val="8.502973754113971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741259900256663E-2"/>
          <c:y val="0.10512685905559711"/>
          <c:w val="0.88590604026845665"/>
          <c:h val="0.68542285878281262"/>
        </c:manualLayout>
      </c:layout>
      <c:lineChart>
        <c:grouping val="stacked"/>
        <c:varyColors val="0"/>
        <c:ser>
          <c:idx val="0"/>
          <c:order val="0"/>
          <c:tx>
            <c:strRef>
              <c:f>'Med plt cts'!$C$1</c:f>
              <c:strCache>
                <c:ptCount val="1"/>
                <c:pt idx="0">
                  <c:v>Eltrombopag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square"/>
            <c:size val="6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</c:spPr>
          </c:marker>
          <c:cat>
            <c:numRef>
              <c:f>'Med plt cts'!$B$16:$B$39</c:f>
              <c:numCache>
                <c:formatCode>General</c:formatCode>
                <c:ptCount val="24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</c:numCache>
            </c:numRef>
          </c:cat>
          <c:val>
            <c:numRef>
              <c:f>'Med plt cts'!$E$16:$E$39</c:f>
              <c:numCache>
                <c:formatCode>General</c:formatCode>
                <c:ptCount val="24"/>
                <c:pt idx="0">
                  <c:v>42.8</c:v>
                </c:pt>
                <c:pt idx="1">
                  <c:v>42.5</c:v>
                </c:pt>
                <c:pt idx="2">
                  <c:v>55.5</c:v>
                </c:pt>
                <c:pt idx="3">
                  <c:v>70.5</c:v>
                </c:pt>
                <c:pt idx="4">
                  <c:v>48.5</c:v>
                </c:pt>
                <c:pt idx="5">
                  <c:v>71</c:v>
                </c:pt>
                <c:pt idx="6">
                  <c:v>66</c:v>
                </c:pt>
                <c:pt idx="7">
                  <c:v>44</c:v>
                </c:pt>
                <c:pt idx="8">
                  <c:v>73</c:v>
                </c:pt>
                <c:pt idx="9">
                  <c:v>72</c:v>
                </c:pt>
                <c:pt idx="10">
                  <c:v>48.5</c:v>
                </c:pt>
                <c:pt idx="11">
                  <c:v>71</c:v>
                </c:pt>
                <c:pt idx="12">
                  <c:v>50.5</c:v>
                </c:pt>
                <c:pt idx="13">
                  <c:v>63</c:v>
                </c:pt>
                <c:pt idx="14">
                  <c:v>44</c:v>
                </c:pt>
                <c:pt idx="15">
                  <c:v>90</c:v>
                </c:pt>
                <c:pt idx="16">
                  <c:v>75.5</c:v>
                </c:pt>
                <c:pt idx="17">
                  <c:v>54.5</c:v>
                </c:pt>
                <c:pt idx="18">
                  <c:v>49</c:v>
                </c:pt>
                <c:pt idx="19">
                  <c:v>88</c:v>
                </c:pt>
                <c:pt idx="20">
                  <c:v>76</c:v>
                </c:pt>
                <c:pt idx="21">
                  <c:v>78</c:v>
                </c:pt>
                <c:pt idx="22">
                  <c:v>48</c:v>
                </c:pt>
                <c:pt idx="23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E5-4E34-ADE7-B350DC40A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336128"/>
        <c:axId val="25338240"/>
      </c:lineChart>
      <c:catAx>
        <c:axId val="76336128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5338240"/>
        <c:crosses val="autoZero"/>
        <c:auto val="1"/>
        <c:lblAlgn val="ctr"/>
        <c:lblOffset val="100"/>
        <c:noMultiLvlLbl val="0"/>
      </c:catAx>
      <c:valAx>
        <c:axId val="25338240"/>
        <c:scaling>
          <c:orientation val="minMax"/>
        </c:scaling>
        <c:delete val="1"/>
        <c:axPos val="l"/>
        <c:numFmt formatCode="#,##0" sourceLinked="0"/>
        <c:majorTickMark val="out"/>
        <c:minorTickMark val="none"/>
        <c:tickLblPos val="none"/>
        <c:crossAx val="76336128"/>
        <c:crosses val="autoZero"/>
        <c:crossBetween val="between"/>
      </c:valAx>
      <c:spPr>
        <a:noFill/>
      </c:spPr>
    </c:plotArea>
    <c:plotVisOnly val="1"/>
    <c:dispBlanksAs val="zero"/>
    <c:showDLblsOverMax val="0"/>
  </c:chart>
  <c:spPr>
    <a:noFill/>
  </c:spPr>
  <c:txPr>
    <a:bodyPr/>
    <a:lstStyle/>
    <a:p>
      <a:pPr>
        <a:defRPr sz="1400" b="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311335547724697"/>
          <c:y val="4.2141294838145604E-2"/>
          <c:w val="0.78775812552338875"/>
          <c:h val="0.73008064344952961"/>
        </c:manualLayout>
      </c:layout>
      <c:lineChart>
        <c:grouping val="standard"/>
        <c:varyColors val="0"/>
        <c:ser>
          <c:idx val="0"/>
          <c:order val="0"/>
          <c:tx>
            <c:strRef>
              <c:f>'[Platelet graph Petit 2 graph c.xlsx]Med plt cts'!$C$1</c:f>
              <c:strCache>
                <c:ptCount val="1"/>
                <c:pt idx="0">
                  <c:v>Eltrombopag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square"/>
            <c:size val="6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</c:spPr>
          </c:marker>
          <c:cat>
            <c:strRef>
              <c:f>'[Platelet graph Petit 2 graph c.xlsx]Med plt cts'!$B$2:$B$15</c:f>
              <c:strCache>
                <c:ptCount val="14"/>
                <c:pt idx="0">
                  <c:v>BL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</c:strCache>
            </c:strRef>
          </c:cat>
          <c:val>
            <c:numRef>
              <c:f>'[Platelet graph Petit 2 graph c.xlsx]Med plt cts'!$C$2:$C$15</c:f>
              <c:numCache>
                <c:formatCode>General</c:formatCode>
                <c:ptCount val="14"/>
                <c:pt idx="0">
                  <c:v>13.65</c:v>
                </c:pt>
                <c:pt idx="1">
                  <c:v>25</c:v>
                </c:pt>
                <c:pt idx="2">
                  <c:v>30.5</c:v>
                </c:pt>
                <c:pt idx="3">
                  <c:v>27.7</c:v>
                </c:pt>
                <c:pt idx="4">
                  <c:v>34.6</c:v>
                </c:pt>
                <c:pt idx="5">
                  <c:v>49.5</c:v>
                </c:pt>
                <c:pt idx="6">
                  <c:v>41</c:v>
                </c:pt>
                <c:pt idx="7">
                  <c:v>42</c:v>
                </c:pt>
                <c:pt idx="8">
                  <c:v>39.300000000000004</c:v>
                </c:pt>
                <c:pt idx="9">
                  <c:v>47</c:v>
                </c:pt>
                <c:pt idx="10">
                  <c:v>54.5</c:v>
                </c:pt>
                <c:pt idx="11">
                  <c:v>57</c:v>
                </c:pt>
                <c:pt idx="12">
                  <c:v>56</c:v>
                </c:pt>
                <c:pt idx="13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F7-4359-8EDA-6E2C0BAF975E}"/>
            </c:ext>
          </c:extLst>
        </c:ser>
        <c:ser>
          <c:idx val="1"/>
          <c:order val="1"/>
          <c:tx>
            <c:strRef>
              <c:f>'[Platelet graph Petit 2 graph c.xlsx]Med plt cts'!$D$1</c:f>
              <c:strCache>
                <c:ptCount val="1"/>
                <c:pt idx="0">
                  <c:v>Placebo </c:v>
                </c:pt>
              </c:strCache>
            </c:strRef>
          </c:tx>
          <c:spPr>
            <a:ln w="28575">
              <a:solidFill>
                <a:schemeClr val="accent2"/>
              </a:solidFill>
            </a:ln>
          </c:spPr>
          <c:marker>
            <c:symbol val="circle"/>
            <c:size val="6"/>
            <c:spPr>
              <a:solidFill>
                <a:schemeClr val="accent2"/>
              </a:solidFill>
              <a:ln w="28575">
                <a:solidFill>
                  <a:schemeClr val="accent2"/>
                </a:solidFill>
              </a:ln>
            </c:spPr>
          </c:marker>
          <c:cat>
            <c:strRef>
              <c:f>'[Platelet graph Petit 2 graph c.xlsx]Med plt cts'!$B$2:$B$15</c:f>
              <c:strCache>
                <c:ptCount val="14"/>
                <c:pt idx="0">
                  <c:v>BL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</c:strCache>
            </c:strRef>
          </c:cat>
          <c:val>
            <c:numRef>
              <c:f>'[Platelet graph Petit 2 graph c.xlsx]Med plt cts'!$D$2:$D$15</c:f>
              <c:numCache>
                <c:formatCode>General</c:formatCode>
                <c:ptCount val="14"/>
                <c:pt idx="0">
                  <c:v>11</c:v>
                </c:pt>
                <c:pt idx="1">
                  <c:v>10</c:v>
                </c:pt>
                <c:pt idx="2">
                  <c:v>11</c:v>
                </c:pt>
                <c:pt idx="3">
                  <c:v>17</c:v>
                </c:pt>
                <c:pt idx="4">
                  <c:v>12</c:v>
                </c:pt>
                <c:pt idx="5">
                  <c:v>25</c:v>
                </c:pt>
                <c:pt idx="6">
                  <c:v>14</c:v>
                </c:pt>
                <c:pt idx="7">
                  <c:v>16.5</c:v>
                </c:pt>
                <c:pt idx="8">
                  <c:v>17.5</c:v>
                </c:pt>
                <c:pt idx="9">
                  <c:v>14</c:v>
                </c:pt>
                <c:pt idx="10">
                  <c:v>18</c:v>
                </c:pt>
                <c:pt idx="11">
                  <c:v>14</c:v>
                </c:pt>
                <c:pt idx="12">
                  <c:v>14</c:v>
                </c:pt>
                <c:pt idx="13">
                  <c:v>17.5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F7-4359-8EDA-6E2C0BAF9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040384"/>
        <c:axId val="65042304"/>
      </c:lineChart>
      <c:catAx>
        <c:axId val="65040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0">
                <a:solidFill>
                  <a:schemeClr val="tx1"/>
                </a:solidFill>
              </a:defRPr>
            </a:pPr>
            <a:endParaRPr lang="en-US"/>
          </a:p>
        </c:txPr>
        <c:crossAx val="65042304"/>
        <c:crosses val="autoZero"/>
        <c:auto val="1"/>
        <c:lblAlgn val="ctr"/>
        <c:lblOffset val="100"/>
        <c:noMultiLvlLbl val="0"/>
      </c:catAx>
      <c:valAx>
        <c:axId val="65042304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solidFill>
                  <a:schemeClr val="tx1"/>
                </a:solidFill>
              </a:defRPr>
            </a:pPr>
            <a:endParaRPr lang="en-US"/>
          </a:p>
        </c:txPr>
        <c:crossAx val="65040384"/>
        <c:crosses val="autoZero"/>
        <c:crossBetween val="between"/>
        <c:majorUnit val="20"/>
      </c:valAx>
      <c:spPr>
        <a:noFill/>
      </c:spPr>
    </c:plotArea>
    <c:legend>
      <c:legendPos val="r"/>
      <c:layout>
        <c:manualLayout>
          <c:xMode val="edge"/>
          <c:yMode val="edge"/>
          <c:x val="0.16444890989270169"/>
          <c:y val="4.8480475419716791E-2"/>
          <c:w val="0.73987352376630977"/>
          <c:h val="0.16743438320210094"/>
        </c:manualLayout>
      </c:layout>
      <c:overlay val="0"/>
      <c:txPr>
        <a:bodyPr/>
        <a:lstStyle/>
        <a:p>
          <a:pPr>
            <a:defRPr b="0">
              <a:solidFill>
                <a:schemeClr val="tx1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400" b="1">
          <a:solidFill>
            <a:schemeClr val="tx2"/>
          </a:solidFill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6945B1-4EFF-417B-A0B4-58138B38F30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F91EB1-3143-405D-9DA5-49692BC7E527}">
      <dgm:prSet/>
      <dgm:spPr/>
      <dgm:t>
        <a:bodyPr/>
        <a:lstStyle/>
        <a:p>
          <a:r>
            <a:rPr lang="el-GR"/>
            <a:t>Ανεπαρκής μυελική παραγωγή αιμοπεταλίων που προκύπτει από την ανοσιακή απάντηση κατά των μεγακαρυοκυττάρων και από τις χαμηλές συγκεντρώσεις θρομβοποιητίνης (</a:t>
          </a:r>
          <a:r>
            <a:rPr lang="en-US"/>
            <a:t>TPO) </a:t>
          </a:r>
        </a:p>
      </dgm:t>
    </dgm:pt>
    <dgm:pt modelId="{E9BADAB7-8C06-4106-A215-5D4830ABD1BD}" type="parTrans" cxnId="{03ADB33B-11AE-4B50-8FFA-018EAF145956}">
      <dgm:prSet/>
      <dgm:spPr/>
      <dgm:t>
        <a:bodyPr/>
        <a:lstStyle/>
        <a:p>
          <a:endParaRPr lang="en-US"/>
        </a:p>
      </dgm:t>
    </dgm:pt>
    <dgm:pt modelId="{7296DBB0-D5DB-424F-8A3A-EAD66D9E9CAB}" type="sibTrans" cxnId="{03ADB33B-11AE-4B50-8FFA-018EAF145956}">
      <dgm:prSet/>
      <dgm:spPr/>
      <dgm:t>
        <a:bodyPr/>
        <a:lstStyle/>
        <a:p>
          <a:endParaRPr lang="en-US"/>
        </a:p>
      </dgm:t>
    </dgm:pt>
    <dgm:pt modelId="{7BB5D3B4-BCA4-4F12-B94B-246E273326DE}">
      <dgm:prSet/>
      <dgm:spPr/>
      <dgm:t>
        <a:bodyPr/>
        <a:lstStyle/>
        <a:p>
          <a:r>
            <a:rPr lang="el-GR" dirty="0"/>
            <a:t>ΤΑ </a:t>
          </a:r>
          <a:r>
            <a:rPr lang="en-US" dirty="0"/>
            <a:t>MEK </a:t>
          </a:r>
          <a:r>
            <a:rPr lang="el-GR" dirty="0"/>
            <a:t>εκφράζουν </a:t>
          </a:r>
          <a:r>
            <a:rPr lang="en-US" dirty="0"/>
            <a:t>GP </a:t>
          </a:r>
          <a:r>
            <a:rPr lang="el-GR" dirty="0"/>
            <a:t>που αναγνωρίζονται από τα αντιαιμοπεταλιακά αντισώματα άρα συμμετέχουν στην </a:t>
          </a:r>
          <a:r>
            <a:rPr lang="en-US" dirty="0"/>
            <a:t>CDC </a:t>
          </a:r>
          <a:r>
            <a:rPr lang="el-GR" dirty="0"/>
            <a:t>και </a:t>
          </a:r>
          <a:r>
            <a:rPr lang="en-US" dirty="0"/>
            <a:t>ADCP</a:t>
          </a:r>
        </a:p>
      </dgm:t>
    </dgm:pt>
    <dgm:pt modelId="{44CBD527-DA4D-440D-9799-BD5DE65CAC26}" type="parTrans" cxnId="{0ECF963D-BCE9-44A3-8D1B-8BA7BE4DBFD6}">
      <dgm:prSet/>
      <dgm:spPr/>
      <dgm:t>
        <a:bodyPr/>
        <a:lstStyle/>
        <a:p>
          <a:endParaRPr lang="en-US"/>
        </a:p>
      </dgm:t>
    </dgm:pt>
    <dgm:pt modelId="{9DEE1445-F652-4B53-B11D-4A495753EF40}" type="sibTrans" cxnId="{0ECF963D-BCE9-44A3-8D1B-8BA7BE4DBFD6}">
      <dgm:prSet/>
      <dgm:spPr/>
      <dgm:t>
        <a:bodyPr/>
        <a:lstStyle/>
        <a:p>
          <a:endParaRPr lang="en-US"/>
        </a:p>
      </dgm:t>
    </dgm:pt>
    <dgm:pt modelId="{FECCB078-3290-49E3-A21D-D645B2729044}">
      <dgm:prSet/>
      <dgm:spPr/>
      <dgm:t>
        <a:bodyPr/>
        <a:lstStyle/>
        <a:p>
          <a:r>
            <a:rPr lang="el-GR"/>
            <a:t>Η παραγωγή </a:t>
          </a:r>
          <a:r>
            <a:rPr lang="en-US"/>
            <a:t>TPO </a:t>
          </a:r>
          <a:r>
            <a:rPr lang="el-GR"/>
            <a:t>από τα ηπατοκύτταρα διεγείρεται από την παρουσία </a:t>
          </a:r>
          <a:r>
            <a:rPr lang="en-US"/>
            <a:t>PLTs </a:t>
          </a:r>
          <a:r>
            <a:rPr lang="el-GR"/>
            <a:t>χωρίς σιαλικό οξύ που προσδένονται στον </a:t>
          </a:r>
          <a:r>
            <a:rPr lang="en-US"/>
            <a:t>AMR</a:t>
          </a:r>
        </a:p>
      </dgm:t>
    </dgm:pt>
    <dgm:pt modelId="{18436ECD-0E0E-4EA7-A47B-441A0716451F}" type="parTrans" cxnId="{CC85A842-56E7-4428-8595-DFA87D13C0B5}">
      <dgm:prSet/>
      <dgm:spPr/>
      <dgm:t>
        <a:bodyPr/>
        <a:lstStyle/>
        <a:p>
          <a:endParaRPr lang="en-US"/>
        </a:p>
      </dgm:t>
    </dgm:pt>
    <dgm:pt modelId="{B40B2407-6CA0-4B1B-A431-F1A9CBC1443C}" type="sibTrans" cxnId="{CC85A842-56E7-4428-8595-DFA87D13C0B5}">
      <dgm:prSet/>
      <dgm:spPr/>
      <dgm:t>
        <a:bodyPr/>
        <a:lstStyle/>
        <a:p>
          <a:endParaRPr lang="en-US"/>
        </a:p>
      </dgm:t>
    </dgm:pt>
    <dgm:pt modelId="{4F02CFCF-1E28-4174-976F-21DD52E44E58}">
      <dgm:prSet/>
      <dgm:spPr/>
      <dgm:t>
        <a:bodyPr/>
        <a:lstStyle/>
        <a:p>
          <a:r>
            <a:rPr lang="el-GR"/>
            <a:t>Θρομβοπενία</a:t>
          </a:r>
          <a:r>
            <a:rPr lang="en-US"/>
            <a:t>: </a:t>
          </a:r>
          <a:r>
            <a:rPr lang="el-GR"/>
            <a:t>αύξηση </a:t>
          </a:r>
          <a:r>
            <a:rPr lang="en-US"/>
            <a:t>TPO </a:t>
          </a:r>
          <a:r>
            <a:rPr lang="el-GR"/>
            <a:t>που προάγει παραγωγή </a:t>
          </a:r>
          <a:r>
            <a:rPr lang="en-US"/>
            <a:t>PLTs </a:t>
          </a:r>
          <a:r>
            <a:rPr lang="el-GR"/>
            <a:t>από τα </a:t>
          </a:r>
          <a:r>
            <a:rPr lang="en-US"/>
            <a:t>MEK</a:t>
          </a:r>
        </a:p>
      </dgm:t>
    </dgm:pt>
    <dgm:pt modelId="{E75E5553-54D6-48F3-8EE0-D35326A9DEEB}" type="parTrans" cxnId="{85A8DAE2-1315-4F32-A2D9-47E085473C57}">
      <dgm:prSet/>
      <dgm:spPr/>
      <dgm:t>
        <a:bodyPr/>
        <a:lstStyle/>
        <a:p>
          <a:endParaRPr lang="en-US"/>
        </a:p>
      </dgm:t>
    </dgm:pt>
    <dgm:pt modelId="{51392708-009E-4D88-AAD1-CC15B18F2695}" type="sibTrans" cxnId="{85A8DAE2-1315-4F32-A2D9-47E085473C57}">
      <dgm:prSet/>
      <dgm:spPr/>
      <dgm:t>
        <a:bodyPr/>
        <a:lstStyle/>
        <a:p>
          <a:endParaRPr lang="en-US"/>
        </a:p>
      </dgm:t>
    </dgm:pt>
    <dgm:pt modelId="{8E865BB5-49E4-4089-9C0A-320E0F1652B0}">
      <dgm:prSet/>
      <dgm:spPr/>
      <dgm:t>
        <a:bodyPr/>
        <a:lstStyle/>
        <a:p>
          <a:r>
            <a:rPr lang="el-GR"/>
            <a:t>Θρομβοκυττάρωση</a:t>
          </a:r>
          <a:r>
            <a:rPr lang="en-US"/>
            <a:t>: TPO </a:t>
          </a:r>
          <a:r>
            <a:rPr lang="el-GR"/>
            <a:t>προσδένεται στα </a:t>
          </a:r>
          <a:r>
            <a:rPr lang="en-US"/>
            <a:t>PLTs </a:t>
          </a:r>
          <a:r>
            <a:rPr lang="el-GR"/>
            <a:t>και ελαχιστοποιούνται τα επίπεδα ελεύθερης </a:t>
          </a:r>
          <a:r>
            <a:rPr lang="en-US"/>
            <a:t>TPO </a:t>
          </a:r>
          <a:r>
            <a:rPr lang="el-GR"/>
            <a:t>για την διέγερση των </a:t>
          </a:r>
          <a:r>
            <a:rPr lang="en-US"/>
            <a:t>MEK</a:t>
          </a:r>
        </a:p>
      </dgm:t>
    </dgm:pt>
    <dgm:pt modelId="{12D4B8CB-9A34-49F8-980E-DDFB02093EF7}" type="parTrans" cxnId="{734F0682-F086-4BCA-AC22-C4E4458AEC24}">
      <dgm:prSet/>
      <dgm:spPr/>
      <dgm:t>
        <a:bodyPr/>
        <a:lstStyle/>
        <a:p>
          <a:endParaRPr lang="en-US"/>
        </a:p>
      </dgm:t>
    </dgm:pt>
    <dgm:pt modelId="{828537E7-37E6-4685-BF3C-17A912E8440C}" type="sibTrans" cxnId="{734F0682-F086-4BCA-AC22-C4E4458AEC24}">
      <dgm:prSet/>
      <dgm:spPr/>
      <dgm:t>
        <a:bodyPr/>
        <a:lstStyle/>
        <a:p>
          <a:endParaRPr lang="en-US"/>
        </a:p>
      </dgm:t>
    </dgm:pt>
    <dgm:pt modelId="{BC76015F-1221-465E-B940-298DA274E4A5}" type="pres">
      <dgm:prSet presAssocID="{0C6945B1-4EFF-417B-A0B4-58138B38F30B}" presName="vert0" presStyleCnt="0">
        <dgm:presLayoutVars>
          <dgm:dir/>
          <dgm:animOne val="branch"/>
          <dgm:animLvl val="lvl"/>
        </dgm:presLayoutVars>
      </dgm:prSet>
      <dgm:spPr/>
    </dgm:pt>
    <dgm:pt modelId="{F0D0A38C-F050-4986-9E32-F5C5690111FE}" type="pres">
      <dgm:prSet presAssocID="{ABF91EB1-3143-405D-9DA5-49692BC7E527}" presName="thickLine" presStyleLbl="alignNode1" presStyleIdx="0" presStyleCnt="5"/>
      <dgm:spPr/>
    </dgm:pt>
    <dgm:pt modelId="{C833C842-2FB3-4EA8-B6A1-AF4730793930}" type="pres">
      <dgm:prSet presAssocID="{ABF91EB1-3143-405D-9DA5-49692BC7E527}" presName="horz1" presStyleCnt="0"/>
      <dgm:spPr/>
    </dgm:pt>
    <dgm:pt modelId="{9F0B53AB-B91D-403F-8C22-E4657FB0A769}" type="pres">
      <dgm:prSet presAssocID="{ABF91EB1-3143-405D-9DA5-49692BC7E527}" presName="tx1" presStyleLbl="revTx" presStyleIdx="0" presStyleCnt="5"/>
      <dgm:spPr/>
    </dgm:pt>
    <dgm:pt modelId="{DF04F08C-F203-4D5F-88F3-D48DA8C534CA}" type="pres">
      <dgm:prSet presAssocID="{ABF91EB1-3143-405D-9DA5-49692BC7E527}" presName="vert1" presStyleCnt="0"/>
      <dgm:spPr/>
    </dgm:pt>
    <dgm:pt modelId="{59CD5801-0EA2-4658-A673-938FA10DF3E3}" type="pres">
      <dgm:prSet presAssocID="{7BB5D3B4-BCA4-4F12-B94B-246E273326DE}" presName="thickLine" presStyleLbl="alignNode1" presStyleIdx="1" presStyleCnt="5"/>
      <dgm:spPr/>
    </dgm:pt>
    <dgm:pt modelId="{A55909FE-EE25-4F1B-828D-9B06B880E59F}" type="pres">
      <dgm:prSet presAssocID="{7BB5D3B4-BCA4-4F12-B94B-246E273326DE}" presName="horz1" presStyleCnt="0"/>
      <dgm:spPr/>
    </dgm:pt>
    <dgm:pt modelId="{DD0039E3-2572-475D-BDFE-87BF80B86CA6}" type="pres">
      <dgm:prSet presAssocID="{7BB5D3B4-BCA4-4F12-B94B-246E273326DE}" presName="tx1" presStyleLbl="revTx" presStyleIdx="1" presStyleCnt="5"/>
      <dgm:spPr/>
    </dgm:pt>
    <dgm:pt modelId="{F4A6CDE7-A9F7-4B5A-82FC-FFA415D4E7C2}" type="pres">
      <dgm:prSet presAssocID="{7BB5D3B4-BCA4-4F12-B94B-246E273326DE}" presName="vert1" presStyleCnt="0"/>
      <dgm:spPr/>
    </dgm:pt>
    <dgm:pt modelId="{BA11434C-44B7-47CB-986C-51B15A1AA5A4}" type="pres">
      <dgm:prSet presAssocID="{FECCB078-3290-49E3-A21D-D645B2729044}" presName="thickLine" presStyleLbl="alignNode1" presStyleIdx="2" presStyleCnt="5"/>
      <dgm:spPr/>
    </dgm:pt>
    <dgm:pt modelId="{36F9A77E-C06E-40B9-914D-20C7E10B1770}" type="pres">
      <dgm:prSet presAssocID="{FECCB078-3290-49E3-A21D-D645B2729044}" presName="horz1" presStyleCnt="0"/>
      <dgm:spPr/>
    </dgm:pt>
    <dgm:pt modelId="{D20CC89F-6F81-48AD-BDBA-ECFC231943A9}" type="pres">
      <dgm:prSet presAssocID="{FECCB078-3290-49E3-A21D-D645B2729044}" presName="tx1" presStyleLbl="revTx" presStyleIdx="2" presStyleCnt="5"/>
      <dgm:spPr/>
    </dgm:pt>
    <dgm:pt modelId="{05B23BF6-C00C-4C3F-B1EC-0CF92FABA006}" type="pres">
      <dgm:prSet presAssocID="{FECCB078-3290-49E3-A21D-D645B2729044}" presName="vert1" presStyleCnt="0"/>
      <dgm:spPr/>
    </dgm:pt>
    <dgm:pt modelId="{80141C76-4C5A-4DCB-864F-F70776FC77A8}" type="pres">
      <dgm:prSet presAssocID="{4F02CFCF-1E28-4174-976F-21DD52E44E58}" presName="thickLine" presStyleLbl="alignNode1" presStyleIdx="3" presStyleCnt="5"/>
      <dgm:spPr/>
    </dgm:pt>
    <dgm:pt modelId="{E97B7C79-D5C4-49A9-BC66-66A10962F036}" type="pres">
      <dgm:prSet presAssocID="{4F02CFCF-1E28-4174-976F-21DD52E44E58}" presName="horz1" presStyleCnt="0"/>
      <dgm:spPr/>
    </dgm:pt>
    <dgm:pt modelId="{07275453-8148-44E7-AE5B-725FAE04AB75}" type="pres">
      <dgm:prSet presAssocID="{4F02CFCF-1E28-4174-976F-21DD52E44E58}" presName="tx1" presStyleLbl="revTx" presStyleIdx="3" presStyleCnt="5"/>
      <dgm:spPr/>
    </dgm:pt>
    <dgm:pt modelId="{D3E8B7D9-AA57-4DD2-8D61-8C2090F9B3D6}" type="pres">
      <dgm:prSet presAssocID="{4F02CFCF-1E28-4174-976F-21DD52E44E58}" presName="vert1" presStyleCnt="0"/>
      <dgm:spPr/>
    </dgm:pt>
    <dgm:pt modelId="{80C95E33-098B-4225-9435-37318EA8F6AA}" type="pres">
      <dgm:prSet presAssocID="{8E865BB5-49E4-4089-9C0A-320E0F1652B0}" presName="thickLine" presStyleLbl="alignNode1" presStyleIdx="4" presStyleCnt="5"/>
      <dgm:spPr/>
    </dgm:pt>
    <dgm:pt modelId="{6C1799F2-1F6D-4C31-8628-D7FA47AEB67C}" type="pres">
      <dgm:prSet presAssocID="{8E865BB5-49E4-4089-9C0A-320E0F1652B0}" presName="horz1" presStyleCnt="0"/>
      <dgm:spPr/>
    </dgm:pt>
    <dgm:pt modelId="{CAB5B4B6-2926-4FB4-8060-85D7DD64E5D2}" type="pres">
      <dgm:prSet presAssocID="{8E865BB5-49E4-4089-9C0A-320E0F1652B0}" presName="tx1" presStyleLbl="revTx" presStyleIdx="4" presStyleCnt="5"/>
      <dgm:spPr/>
    </dgm:pt>
    <dgm:pt modelId="{38F531F9-1142-45F5-ADAD-578833E42D05}" type="pres">
      <dgm:prSet presAssocID="{8E865BB5-49E4-4089-9C0A-320E0F1652B0}" presName="vert1" presStyleCnt="0"/>
      <dgm:spPr/>
    </dgm:pt>
  </dgm:ptLst>
  <dgm:cxnLst>
    <dgm:cxn modelId="{602FE913-1525-46B8-9F53-058FED76FA18}" type="presOf" srcId="{FECCB078-3290-49E3-A21D-D645B2729044}" destId="{D20CC89F-6F81-48AD-BDBA-ECFC231943A9}" srcOrd="0" destOrd="0" presId="urn:microsoft.com/office/officeart/2008/layout/LinedList"/>
    <dgm:cxn modelId="{5531B51F-7B0A-48B3-A7C8-7936FD8F9DCC}" type="presOf" srcId="{7BB5D3B4-BCA4-4F12-B94B-246E273326DE}" destId="{DD0039E3-2572-475D-BDFE-87BF80B86CA6}" srcOrd="0" destOrd="0" presId="urn:microsoft.com/office/officeart/2008/layout/LinedList"/>
    <dgm:cxn modelId="{03ADB33B-11AE-4B50-8FFA-018EAF145956}" srcId="{0C6945B1-4EFF-417B-A0B4-58138B38F30B}" destId="{ABF91EB1-3143-405D-9DA5-49692BC7E527}" srcOrd="0" destOrd="0" parTransId="{E9BADAB7-8C06-4106-A215-5D4830ABD1BD}" sibTransId="{7296DBB0-D5DB-424F-8A3A-EAD66D9E9CAB}"/>
    <dgm:cxn modelId="{0ECF963D-BCE9-44A3-8D1B-8BA7BE4DBFD6}" srcId="{0C6945B1-4EFF-417B-A0B4-58138B38F30B}" destId="{7BB5D3B4-BCA4-4F12-B94B-246E273326DE}" srcOrd="1" destOrd="0" parTransId="{44CBD527-DA4D-440D-9799-BD5DE65CAC26}" sibTransId="{9DEE1445-F652-4B53-B11D-4A495753EF40}"/>
    <dgm:cxn modelId="{CC85A842-56E7-4428-8595-DFA87D13C0B5}" srcId="{0C6945B1-4EFF-417B-A0B4-58138B38F30B}" destId="{FECCB078-3290-49E3-A21D-D645B2729044}" srcOrd="2" destOrd="0" parTransId="{18436ECD-0E0E-4EA7-A47B-441A0716451F}" sibTransId="{B40B2407-6CA0-4B1B-A431-F1A9CBC1443C}"/>
    <dgm:cxn modelId="{1B7F6A6D-0688-40B6-9856-D5D09EAAE607}" type="presOf" srcId="{4F02CFCF-1E28-4174-976F-21DD52E44E58}" destId="{07275453-8148-44E7-AE5B-725FAE04AB75}" srcOrd="0" destOrd="0" presId="urn:microsoft.com/office/officeart/2008/layout/LinedList"/>
    <dgm:cxn modelId="{CEFBE258-4B35-40CC-A370-1BB93C3A0838}" type="presOf" srcId="{ABF91EB1-3143-405D-9DA5-49692BC7E527}" destId="{9F0B53AB-B91D-403F-8C22-E4657FB0A769}" srcOrd="0" destOrd="0" presId="urn:microsoft.com/office/officeart/2008/layout/LinedList"/>
    <dgm:cxn modelId="{AF109B7B-FC51-4D42-905D-D5E702B387FD}" type="presOf" srcId="{8E865BB5-49E4-4089-9C0A-320E0F1652B0}" destId="{CAB5B4B6-2926-4FB4-8060-85D7DD64E5D2}" srcOrd="0" destOrd="0" presId="urn:microsoft.com/office/officeart/2008/layout/LinedList"/>
    <dgm:cxn modelId="{734F0682-F086-4BCA-AC22-C4E4458AEC24}" srcId="{0C6945B1-4EFF-417B-A0B4-58138B38F30B}" destId="{8E865BB5-49E4-4089-9C0A-320E0F1652B0}" srcOrd="4" destOrd="0" parTransId="{12D4B8CB-9A34-49F8-980E-DDFB02093EF7}" sibTransId="{828537E7-37E6-4685-BF3C-17A912E8440C}"/>
    <dgm:cxn modelId="{98F26BBC-FFBD-4FB4-A8D1-1B69A272AE5B}" type="presOf" srcId="{0C6945B1-4EFF-417B-A0B4-58138B38F30B}" destId="{BC76015F-1221-465E-B940-298DA274E4A5}" srcOrd="0" destOrd="0" presId="urn:microsoft.com/office/officeart/2008/layout/LinedList"/>
    <dgm:cxn modelId="{85A8DAE2-1315-4F32-A2D9-47E085473C57}" srcId="{0C6945B1-4EFF-417B-A0B4-58138B38F30B}" destId="{4F02CFCF-1E28-4174-976F-21DD52E44E58}" srcOrd="3" destOrd="0" parTransId="{E75E5553-54D6-48F3-8EE0-D35326A9DEEB}" sibTransId="{51392708-009E-4D88-AAD1-CC15B18F2695}"/>
    <dgm:cxn modelId="{20FEBD60-7E41-419A-8668-07B726E59372}" type="presParOf" srcId="{BC76015F-1221-465E-B940-298DA274E4A5}" destId="{F0D0A38C-F050-4986-9E32-F5C5690111FE}" srcOrd="0" destOrd="0" presId="urn:microsoft.com/office/officeart/2008/layout/LinedList"/>
    <dgm:cxn modelId="{5F942EC9-48C3-4F09-BDEA-540185C1ABD8}" type="presParOf" srcId="{BC76015F-1221-465E-B940-298DA274E4A5}" destId="{C833C842-2FB3-4EA8-B6A1-AF4730793930}" srcOrd="1" destOrd="0" presId="urn:microsoft.com/office/officeart/2008/layout/LinedList"/>
    <dgm:cxn modelId="{68490C1D-77E3-42A6-A67D-D142BDE2C59F}" type="presParOf" srcId="{C833C842-2FB3-4EA8-B6A1-AF4730793930}" destId="{9F0B53AB-B91D-403F-8C22-E4657FB0A769}" srcOrd="0" destOrd="0" presId="urn:microsoft.com/office/officeart/2008/layout/LinedList"/>
    <dgm:cxn modelId="{5E04BDB2-47D7-438A-A974-D864A87C67F1}" type="presParOf" srcId="{C833C842-2FB3-4EA8-B6A1-AF4730793930}" destId="{DF04F08C-F203-4D5F-88F3-D48DA8C534CA}" srcOrd="1" destOrd="0" presId="urn:microsoft.com/office/officeart/2008/layout/LinedList"/>
    <dgm:cxn modelId="{2D19D902-7719-4D69-9882-AB25C0068998}" type="presParOf" srcId="{BC76015F-1221-465E-B940-298DA274E4A5}" destId="{59CD5801-0EA2-4658-A673-938FA10DF3E3}" srcOrd="2" destOrd="0" presId="urn:microsoft.com/office/officeart/2008/layout/LinedList"/>
    <dgm:cxn modelId="{82CFB273-666B-4462-B6FD-2C71A590B284}" type="presParOf" srcId="{BC76015F-1221-465E-B940-298DA274E4A5}" destId="{A55909FE-EE25-4F1B-828D-9B06B880E59F}" srcOrd="3" destOrd="0" presId="urn:microsoft.com/office/officeart/2008/layout/LinedList"/>
    <dgm:cxn modelId="{C257FB5A-8986-449E-ADB5-4D1420D23ADC}" type="presParOf" srcId="{A55909FE-EE25-4F1B-828D-9B06B880E59F}" destId="{DD0039E3-2572-475D-BDFE-87BF80B86CA6}" srcOrd="0" destOrd="0" presId="urn:microsoft.com/office/officeart/2008/layout/LinedList"/>
    <dgm:cxn modelId="{8C47987A-E014-4C8A-B63E-5611AE796095}" type="presParOf" srcId="{A55909FE-EE25-4F1B-828D-9B06B880E59F}" destId="{F4A6CDE7-A9F7-4B5A-82FC-FFA415D4E7C2}" srcOrd="1" destOrd="0" presId="urn:microsoft.com/office/officeart/2008/layout/LinedList"/>
    <dgm:cxn modelId="{6DA75930-897C-480F-89F4-B32647387645}" type="presParOf" srcId="{BC76015F-1221-465E-B940-298DA274E4A5}" destId="{BA11434C-44B7-47CB-986C-51B15A1AA5A4}" srcOrd="4" destOrd="0" presId="urn:microsoft.com/office/officeart/2008/layout/LinedList"/>
    <dgm:cxn modelId="{4E2BD2E0-0329-4C6F-AD4E-FEEA067D6FAD}" type="presParOf" srcId="{BC76015F-1221-465E-B940-298DA274E4A5}" destId="{36F9A77E-C06E-40B9-914D-20C7E10B1770}" srcOrd="5" destOrd="0" presId="urn:microsoft.com/office/officeart/2008/layout/LinedList"/>
    <dgm:cxn modelId="{4AA3429A-6457-4E41-BC82-C433D40CC736}" type="presParOf" srcId="{36F9A77E-C06E-40B9-914D-20C7E10B1770}" destId="{D20CC89F-6F81-48AD-BDBA-ECFC231943A9}" srcOrd="0" destOrd="0" presId="urn:microsoft.com/office/officeart/2008/layout/LinedList"/>
    <dgm:cxn modelId="{6C5E7097-05F1-4B33-9904-17DA7AE96D89}" type="presParOf" srcId="{36F9A77E-C06E-40B9-914D-20C7E10B1770}" destId="{05B23BF6-C00C-4C3F-B1EC-0CF92FABA006}" srcOrd="1" destOrd="0" presId="urn:microsoft.com/office/officeart/2008/layout/LinedList"/>
    <dgm:cxn modelId="{D90CCF18-141F-4E4F-8F14-C84D1335B2A6}" type="presParOf" srcId="{BC76015F-1221-465E-B940-298DA274E4A5}" destId="{80141C76-4C5A-4DCB-864F-F70776FC77A8}" srcOrd="6" destOrd="0" presId="urn:microsoft.com/office/officeart/2008/layout/LinedList"/>
    <dgm:cxn modelId="{3E937B32-E557-401F-97A3-4E06365161C6}" type="presParOf" srcId="{BC76015F-1221-465E-B940-298DA274E4A5}" destId="{E97B7C79-D5C4-49A9-BC66-66A10962F036}" srcOrd="7" destOrd="0" presId="urn:microsoft.com/office/officeart/2008/layout/LinedList"/>
    <dgm:cxn modelId="{23168F56-963C-46D4-9551-540206F25105}" type="presParOf" srcId="{E97B7C79-D5C4-49A9-BC66-66A10962F036}" destId="{07275453-8148-44E7-AE5B-725FAE04AB75}" srcOrd="0" destOrd="0" presId="urn:microsoft.com/office/officeart/2008/layout/LinedList"/>
    <dgm:cxn modelId="{8E39132C-C96B-4F18-9E5C-5775220EEE9B}" type="presParOf" srcId="{E97B7C79-D5C4-49A9-BC66-66A10962F036}" destId="{D3E8B7D9-AA57-4DD2-8D61-8C2090F9B3D6}" srcOrd="1" destOrd="0" presId="urn:microsoft.com/office/officeart/2008/layout/LinedList"/>
    <dgm:cxn modelId="{B91E04AB-52AD-4C48-B302-8856D221E552}" type="presParOf" srcId="{BC76015F-1221-465E-B940-298DA274E4A5}" destId="{80C95E33-098B-4225-9435-37318EA8F6AA}" srcOrd="8" destOrd="0" presId="urn:microsoft.com/office/officeart/2008/layout/LinedList"/>
    <dgm:cxn modelId="{DFE06D2C-7932-4C0E-AFFD-A139FE5DBB9F}" type="presParOf" srcId="{BC76015F-1221-465E-B940-298DA274E4A5}" destId="{6C1799F2-1F6D-4C31-8628-D7FA47AEB67C}" srcOrd="9" destOrd="0" presId="urn:microsoft.com/office/officeart/2008/layout/LinedList"/>
    <dgm:cxn modelId="{B22C5E37-F36D-446F-A708-4B4704DF7FDC}" type="presParOf" srcId="{6C1799F2-1F6D-4C31-8628-D7FA47AEB67C}" destId="{CAB5B4B6-2926-4FB4-8060-85D7DD64E5D2}" srcOrd="0" destOrd="0" presId="urn:microsoft.com/office/officeart/2008/layout/LinedList"/>
    <dgm:cxn modelId="{CCEB28D6-00B5-4570-98F5-D04B0BFF27AB}" type="presParOf" srcId="{6C1799F2-1F6D-4C31-8628-D7FA47AEB67C}" destId="{38F531F9-1142-45F5-ADAD-578833E42D0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CDF500-A9A0-44E8-A915-E7E9E55D93A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206950D-3539-463B-81B7-54A813E4CB1A}">
      <dgm:prSet/>
      <dgm:spPr/>
      <dgm:t>
        <a:bodyPr/>
        <a:lstStyle/>
        <a:p>
          <a:r>
            <a:rPr lang="el-GR" dirty="0"/>
            <a:t>Η μεγακαρυοποίηση εξαρτάται από μεταγραφικούς παράγοντες (</a:t>
          </a:r>
          <a:r>
            <a:rPr lang="en-US" dirty="0"/>
            <a:t>GATA1/2, RUNX1, FLI1, MYB</a:t>
          </a:r>
          <a:r>
            <a:rPr lang="el-GR" dirty="0"/>
            <a:t>), κυτταροκίνες, χημειοκίνες</a:t>
          </a:r>
          <a:endParaRPr lang="en-US" dirty="0"/>
        </a:p>
      </dgm:t>
    </dgm:pt>
    <dgm:pt modelId="{9057E97E-B424-4BF0-B845-558B523CA784}" type="parTrans" cxnId="{76EF89A2-3B13-4D76-BCF0-F21B7D2021C1}">
      <dgm:prSet/>
      <dgm:spPr/>
      <dgm:t>
        <a:bodyPr/>
        <a:lstStyle/>
        <a:p>
          <a:endParaRPr lang="en-US"/>
        </a:p>
      </dgm:t>
    </dgm:pt>
    <dgm:pt modelId="{D98CDCF6-563F-4183-B3C0-525EF538EB01}" type="sibTrans" cxnId="{76EF89A2-3B13-4D76-BCF0-F21B7D2021C1}">
      <dgm:prSet/>
      <dgm:spPr/>
      <dgm:t>
        <a:bodyPr/>
        <a:lstStyle/>
        <a:p>
          <a:endParaRPr lang="en-US"/>
        </a:p>
      </dgm:t>
    </dgm:pt>
    <dgm:pt modelId="{3820BEB8-DEFC-4712-85DA-E337586A6B3F}">
      <dgm:prSet/>
      <dgm:spPr/>
      <dgm:t>
        <a:bodyPr/>
        <a:lstStyle/>
        <a:p>
          <a:r>
            <a:rPr lang="el-GR"/>
            <a:t>Σημαντικότερη η </a:t>
          </a:r>
          <a:r>
            <a:rPr lang="en-US"/>
            <a:t>TPO</a:t>
          </a:r>
          <a:r>
            <a:rPr lang="el-GR"/>
            <a:t> που προσδένεται στο εξωκυττάριο τμήμα του υποδοχέα </a:t>
          </a:r>
          <a:r>
            <a:rPr lang="en-US"/>
            <a:t>MPL </a:t>
          </a:r>
          <a:r>
            <a:rPr lang="el-GR"/>
            <a:t>στις θέσεις </a:t>
          </a:r>
          <a:r>
            <a:rPr lang="en-US"/>
            <a:t>D261, L265, F104 (</a:t>
          </a:r>
          <a:r>
            <a:rPr lang="el-GR"/>
            <a:t>μεταλλαγμένη στην συγγενή αμεγακαρυοκυτταρική θρομβοπενία)</a:t>
          </a:r>
          <a:endParaRPr lang="en-US"/>
        </a:p>
      </dgm:t>
    </dgm:pt>
    <dgm:pt modelId="{D65B91FE-3DE2-4B3C-96FA-5BA6F03E448B}" type="parTrans" cxnId="{74EE79EF-371D-4FFF-9BB6-80506B4C4ACC}">
      <dgm:prSet/>
      <dgm:spPr/>
      <dgm:t>
        <a:bodyPr/>
        <a:lstStyle/>
        <a:p>
          <a:endParaRPr lang="en-US"/>
        </a:p>
      </dgm:t>
    </dgm:pt>
    <dgm:pt modelId="{027C8202-724B-4F89-A7B9-3A1756E0B66C}" type="sibTrans" cxnId="{74EE79EF-371D-4FFF-9BB6-80506B4C4ACC}">
      <dgm:prSet/>
      <dgm:spPr/>
      <dgm:t>
        <a:bodyPr/>
        <a:lstStyle/>
        <a:p>
          <a:endParaRPr lang="en-US"/>
        </a:p>
      </dgm:t>
    </dgm:pt>
    <dgm:pt modelId="{F4B3D299-B6B5-46DC-8ADB-FAFC4512C9FB}">
      <dgm:prSet/>
      <dgm:spPr/>
      <dgm:t>
        <a:bodyPr/>
        <a:lstStyle/>
        <a:p>
          <a:r>
            <a:rPr lang="el-GR"/>
            <a:t>Μετά την σύνδεση της </a:t>
          </a:r>
          <a:r>
            <a:rPr lang="en-US"/>
            <a:t>TPO</a:t>
          </a:r>
          <a:r>
            <a:rPr lang="el-GR"/>
            <a:t> ακολουθούν αλλαγές του υποδοχέα με ενεργοποίηση σηματοδοτικών μορίων (</a:t>
          </a:r>
          <a:r>
            <a:rPr lang="en-US"/>
            <a:t>STAT, ERK, PI3K)</a:t>
          </a:r>
        </a:p>
      </dgm:t>
    </dgm:pt>
    <dgm:pt modelId="{20F4C012-F4FD-4180-8CFB-276505EC5059}" type="parTrans" cxnId="{543398D5-4EF3-42D1-A3C9-5E783181EDDD}">
      <dgm:prSet/>
      <dgm:spPr/>
      <dgm:t>
        <a:bodyPr/>
        <a:lstStyle/>
        <a:p>
          <a:endParaRPr lang="en-US"/>
        </a:p>
      </dgm:t>
    </dgm:pt>
    <dgm:pt modelId="{D460F208-E45D-49AB-9E18-D7C527E35D4E}" type="sibTrans" cxnId="{543398D5-4EF3-42D1-A3C9-5E783181EDDD}">
      <dgm:prSet/>
      <dgm:spPr/>
      <dgm:t>
        <a:bodyPr/>
        <a:lstStyle/>
        <a:p>
          <a:endParaRPr lang="en-US"/>
        </a:p>
      </dgm:t>
    </dgm:pt>
    <dgm:pt modelId="{26C34B68-E1D2-49DB-BDCD-EE6B2826DF77}">
      <dgm:prSet/>
      <dgm:spPr/>
      <dgm:t>
        <a:bodyPr/>
        <a:lstStyle/>
        <a:p>
          <a:r>
            <a:rPr lang="en-US"/>
            <a:t>Romiplostin: </a:t>
          </a:r>
          <a:r>
            <a:rPr lang="el-GR"/>
            <a:t> </a:t>
          </a:r>
          <a:r>
            <a:rPr lang="en-US"/>
            <a:t>TPO </a:t>
          </a:r>
          <a:r>
            <a:rPr lang="el-GR"/>
            <a:t>μιμητής που συνδέεται με την </a:t>
          </a:r>
          <a:r>
            <a:rPr lang="en-US"/>
            <a:t>MPL </a:t>
          </a:r>
          <a:r>
            <a:rPr lang="el-GR"/>
            <a:t>με δύο υποομάδες </a:t>
          </a:r>
          <a:endParaRPr lang="en-US"/>
        </a:p>
      </dgm:t>
    </dgm:pt>
    <dgm:pt modelId="{35B4D575-2C5D-4572-BF9F-F8A9520F906A}" type="parTrans" cxnId="{C6C8B060-5F2F-4954-86A9-0C6B68E99D37}">
      <dgm:prSet/>
      <dgm:spPr/>
      <dgm:t>
        <a:bodyPr/>
        <a:lstStyle/>
        <a:p>
          <a:endParaRPr lang="en-US"/>
        </a:p>
      </dgm:t>
    </dgm:pt>
    <dgm:pt modelId="{9B548973-6EE1-4390-B6E7-D1DF5F7FAA7E}" type="sibTrans" cxnId="{C6C8B060-5F2F-4954-86A9-0C6B68E99D37}">
      <dgm:prSet/>
      <dgm:spPr/>
      <dgm:t>
        <a:bodyPr/>
        <a:lstStyle/>
        <a:p>
          <a:endParaRPr lang="en-US"/>
        </a:p>
      </dgm:t>
    </dgm:pt>
    <dgm:pt modelId="{62D1BD04-1E31-4985-8802-433118D663D6}">
      <dgm:prSet/>
      <dgm:spPr/>
      <dgm:t>
        <a:bodyPr/>
        <a:lstStyle/>
        <a:p>
          <a:r>
            <a:rPr lang="en-US"/>
            <a:t>Eltrombopag: </a:t>
          </a:r>
          <a:r>
            <a:rPr lang="el-GR"/>
            <a:t>μη πεπτιδικός </a:t>
          </a:r>
          <a:r>
            <a:rPr lang="en-US"/>
            <a:t>TPO </a:t>
          </a:r>
          <a:r>
            <a:rPr lang="el-GR"/>
            <a:t>μιμητής που συνδέεται διαμεμβρανικά </a:t>
          </a:r>
          <a:endParaRPr lang="en-US"/>
        </a:p>
      </dgm:t>
    </dgm:pt>
    <dgm:pt modelId="{7B4783B8-BD7E-4220-9164-588F6D397248}" type="parTrans" cxnId="{3CEFE31A-56EC-48CE-95BD-FE9AE8DAEF23}">
      <dgm:prSet/>
      <dgm:spPr/>
      <dgm:t>
        <a:bodyPr/>
        <a:lstStyle/>
        <a:p>
          <a:endParaRPr lang="en-US"/>
        </a:p>
      </dgm:t>
    </dgm:pt>
    <dgm:pt modelId="{C31DA9F0-14DD-444C-B9F7-693AF1534680}" type="sibTrans" cxnId="{3CEFE31A-56EC-48CE-95BD-FE9AE8DAEF23}">
      <dgm:prSet/>
      <dgm:spPr/>
      <dgm:t>
        <a:bodyPr/>
        <a:lstStyle/>
        <a:p>
          <a:endParaRPr lang="en-US"/>
        </a:p>
      </dgm:t>
    </dgm:pt>
    <dgm:pt modelId="{21C8B562-C475-4D0B-9F24-BA67BD26C261}" type="pres">
      <dgm:prSet presAssocID="{A6CDF500-A9A0-44E8-A915-E7E9E55D93A2}" presName="vert0" presStyleCnt="0">
        <dgm:presLayoutVars>
          <dgm:dir/>
          <dgm:animOne val="branch"/>
          <dgm:animLvl val="lvl"/>
        </dgm:presLayoutVars>
      </dgm:prSet>
      <dgm:spPr/>
    </dgm:pt>
    <dgm:pt modelId="{CD633A5E-D6BA-4E30-917E-EF1A51191DF1}" type="pres">
      <dgm:prSet presAssocID="{C206950D-3539-463B-81B7-54A813E4CB1A}" presName="thickLine" presStyleLbl="alignNode1" presStyleIdx="0" presStyleCnt="5"/>
      <dgm:spPr/>
    </dgm:pt>
    <dgm:pt modelId="{AE1CEDAC-50CF-435F-BD96-1BC5B14C4BCF}" type="pres">
      <dgm:prSet presAssocID="{C206950D-3539-463B-81B7-54A813E4CB1A}" presName="horz1" presStyleCnt="0"/>
      <dgm:spPr/>
    </dgm:pt>
    <dgm:pt modelId="{06E01E2F-52D7-44A0-9AEB-DA46912221AA}" type="pres">
      <dgm:prSet presAssocID="{C206950D-3539-463B-81B7-54A813E4CB1A}" presName="tx1" presStyleLbl="revTx" presStyleIdx="0" presStyleCnt="5"/>
      <dgm:spPr/>
    </dgm:pt>
    <dgm:pt modelId="{1FFF7B5D-4DFD-4257-A2A2-676C2B1FE085}" type="pres">
      <dgm:prSet presAssocID="{C206950D-3539-463B-81B7-54A813E4CB1A}" presName="vert1" presStyleCnt="0"/>
      <dgm:spPr/>
    </dgm:pt>
    <dgm:pt modelId="{861738CD-8CAD-4CB8-B376-A1D02E718B3D}" type="pres">
      <dgm:prSet presAssocID="{3820BEB8-DEFC-4712-85DA-E337586A6B3F}" presName="thickLine" presStyleLbl="alignNode1" presStyleIdx="1" presStyleCnt="5"/>
      <dgm:spPr/>
    </dgm:pt>
    <dgm:pt modelId="{F362E26F-43B6-450E-868E-829238D0B020}" type="pres">
      <dgm:prSet presAssocID="{3820BEB8-DEFC-4712-85DA-E337586A6B3F}" presName="horz1" presStyleCnt="0"/>
      <dgm:spPr/>
    </dgm:pt>
    <dgm:pt modelId="{6A424852-6115-470E-85FE-6ABE5E10D96A}" type="pres">
      <dgm:prSet presAssocID="{3820BEB8-DEFC-4712-85DA-E337586A6B3F}" presName="tx1" presStyleLbl="revTx" presStyleIdx="1" presStyleCnt="5"/>
      <dgm:spPr/>
    </dgm:pt>
    <dgm:pt modelId="{0E25DCE3-D806-4CF1-AF15-505103E08107}" type="pres">
      <dgm:prSet presAssocID="{3820BEB8-DEFC-4712-85DA-E337586A6B3F}" presName="vert1" presStyleCnt="0"/>
      <dgm:spPr/>
    </dgm:pt>
    <dgm:pt modelId="{4F721BA1-EACC-45BC-8FDA-BC5BC369FDAD}" type="pres">
      <dgm:prSet presAssocID="{F4B3D299-B6B5-46DC-8ADB-FAFC4512C9FB}" presName="thickLine" presStyleLbl="alignNode1" presStyleIdx="2" presStyleCnt="5"/>
      <dgm:spPr/>
    </dgm:pt>
    <dgm:pt modelId="{D0C8B086-E16A-4754-B3CC-056B1CAF20E9}" type="pres">
      <dgm:prSet presAssocID="{F4B3D299-B6B5-46DC-8ADB-FAFC4512C9FB}" presName="horz1" presStyleCnt="0"/>
      <dgm:spPr/>
    </dgm:pt>
    <dgm:pt modelId="{FE2F5865-0647-4704-9B89-2882B0F79539}" type="pres">
      <dgm:prSet presAssocID="{F4B3D299-B6B5-46DC-8ADB-FAFC4512C9FB}" presName="tx1" presStyleLbl="revTx" presStyleIdx="2" presStyleCnt="5"/>
      <dgm:spPr/>
    </dgm:pt>
    <dgm:pt modelId="{7FEEBB5E-0EF1-4120-94ED-977DC28B895A}" type="pres">
      <dgm:prSet presAssocID="{F4B3D299-B6B5-46DC-8ADB-FAFC4512C9FB}" presName="vert1" presStyleCnt="0"/>
      <dgm:spPr/>
    </dgm:pt>
    <dgm:pt modelId="{0C6C7798-B13F-415A-A6DF-39FA7DE6A652}" type="pres">
      <dgm:prSet presAssocID="{26C34B68-E1D2-49DB-BDCD-EE6B2826DF77}" presName="thickLine" presStyleLbl="alignNode1" presStyleIdx="3" presStyleCnt="5"/>
      <dgm:spPr/>
    </dgm:pt>
    <dgm:pt modelId="{1CFB102E-01E0-4FA9-8796-E58104C1C2AB}" type="pres">
      <dgm:prSet presAssocID="{26C34B68-E1D2-49DB-BDCD-EE6B2826DF77}" presName="horz1" presStyleCnt="0"/>
      <dgm:spPr/>
    </dgm:pt>
    <dgm:pt modelId="{8ADAED57-5450-475F-826A-233D3264AB6D}" type="pres">
      <dgm:prSet presAssocID="{26C34B68-E1D2-49DB-BDCD-EE6B2826DF77}" presName="tx1" presStyleLbl="revTx" presStyleIdx="3" presStyleCnt="5"/>
      <dgm:spPr/>
    </dgm:pt>
    <dgm:pt modelId="{1AC750DD-0FE4-4E61-B8D7-F974EDABCC34}" type="pres">
      <dgm:prSet presAssocID="{26C34B68-E1D2-49DB-BDCD-EE6B2826DF77}" presName="vert1" presStyleCnt="0"/>
      <dgm:spPr/>
    </dgm:pt>
    <dgm:pt modelId="{271C9374-EE73-403B-8A69-09E42698C455}" type="pres">
      <dgm:prSet presAssocID="{62D1BD04-1E31-4985-8802-433118D663D6}" presName="thickLine" presStyleLbl="alignNode1" presStyleIdx="4" presStyleCnt="5"/>
      <dgm:spPr/>
    </dgm:pt>
    <dgm:pt modelId="{A6855424-5EC7-463A-B020-99D1BF2C6BF2}" type="pres">
      <dgm:prSet presAssocID="{62D1BD04-1E31-4985-8802-433118D663D6}" presName="horz1" presStyleCnt="0"/>
      <dgm:spPr/>
    </dgm:pt>
    <dgm:pt modelId="{CBEB1C43-2978-49B6-B709-AF1AF70A26DD}" type="pres">
      <dgm:prSet presAssocID="{62D1BD04-1E31-4985-8802-433118D663D6}" presName="tx1" presStyleLbl="revTx" presStyleIdx="4" presStyleCnt="5"/>
      <dgm:spPr/>
    </dgm:pt>
    <dgm:pt modelId="{A552A032-308E-4E8A-AE19-382BE6A0B296}" type="pres">
      <dgm:prSet presAssocID="{62D1BD04-1E31-4985-8802-433118D663D6}" presName="vert1" presStyleCnt="0"/>
      <dgm:spPr/>
    </dgm:pt>
  </dgm:ptLst>
  <dgm:cxnLst>
    <dgm:cxn modelId="{3CEFE31A-56EC-48CE-95BD-FE9AE8DAEF23}" srcId="{A6CDF500-A9A0-44E8-A915-E7E9E55D93A2}" destId="{62D1BD04-1E31-4985-8802-433118D663D6}" srcOrd="4" destOrd="0" parTransId="{7B4783B8-BD7E-4220-9164-588F6D397248}" sibTransId="{C31DA9F0-14DD-444C-B9F7-693AF1534680}"/>
    <dgm:cxn modelId="{98AFCC3F-D037-4B54-A738-286730D0C3BA}" type="presOf" srcId="{26C34B68-E1D2-49DB-BDCD-EE6B2826DF77}" destId="{8ADAED57-5450-475F-826A-233D3264AB6D}" srcOrd="0" destOrd="0" presId="urn:microsoft.com/office/officeart/2008/layout/LinedList"/>
    <dgm:cxn modelId="{C6C8B060-5F2F-4954-86A9-0C6B68E99D37}" srcId="{A6CDF500-A9A0-44E8-A915-E7E9E55D93A2}" destId="{26C34B68-E1D2-49DB-BDCD-EE6B2826DF77}" srcOrd="3" destOrd="0" parTransId="{35B4D575-2C5D-4572-BF9F-F8A9520F906A}" sibTransId="{9B548973-6EE1-4390-B6E7-D1DF5F7FAA7E}"/>
    <dgm:cxn modelId="{2140EE4E-2557-43E1-A86D-0C8164E2B5A6}" type="presOf" srcId="{62D1BD04-1E31-4985-8802-433118D663D6}" destId="{CBEB1C43-2978-49B6-B709-AF1AF70A26DD}" srcOrd="0" destOrd="0" presId="urn:microsoft.com/office/officeart/2008/layout/LinedList"/>
    <dgm:cxn modelId="{C0C29C81-F9B6-45E4-A8D4-3B0439436950}" type="presOf" srcId="{3820BEB8-DEFC-4712-85DA-E337586A6B3F}" destId="{6A424852-6115-470E-85FE-6ABE5E10D96A}" srcOrd="0" destOrd="0" presId="urn:microsoft.com/office/officeart/2008/layout/LinedList"/>
    <dgm:cxn modelId="{76EF89A2-3B13-4D76-BCF0-F21B7D2021C1}" srcId="{A6CDF500-A9A0-44E8-A915-E7E9E55D93A2}" destId="{C206950D-3539-463B-81B7-54A813E4CB1A}" srcOrd="0" destOrd="0" parTransId="{9057E97E-B424-4BF0-B845-558B523CA784}" sibTransId="{D98CDCF6-563F-4183-B3C0-525EF538EB01}"/>
    <dgm:cxn modelId="{A4BE8FD5-23BA-4A8E-8F59-D5C488018F34}" type="presOf" srcId="{C206950D-3539-463B-81B7-54A813E4CB1A}" destId="{06E01E2F-52D7-44A0-9AEB-DA46912221AA}" srcOrd="0" destOrd="0" presId="urn:microsoft.com/office/officeart/2008/layout/LinedList"/>
    <dgm:cxn modelId="{543398D5-4EF3-42D1-A3C9-5E783181EDDD}" srcId="{A6CDF500-A9A0-44E8-A915-E7E9E55D93A2}" destId="{F4B3D299-B6B5-46DC-8ADB-FAFC4512C9FB}" srcOrd="2" destOrd="0" parTransId="{20F4C012-F4FD-4180-8CFB-276505EC5059}" sibTransId="{D460F208-E45D-49AB-9E18-D7C527E35D4E}"/>
    <dgm:cxn modelId="{81C8E4D5-E014-46D9-AFA7-1E8C78638BEA}" type="presOf" srcId="{A6CDF500-A9A0-44E8-A915-E7E9E55D93A2}" destId="{21C8B562-C475-4D0B-9F24-BA67BD26C261}" srcOrd="0" destOrd="0" presId="urn:microsoft.com/office/officeart/2008/layout/LinedList"/>
    <dgm:cxn modelId="{A78E3BDB-C29E-4021-B489-F3F4494BD132}" type="presOf" srcId="{F4B3D299-B6B5-46DC-8ADB-FAFC4512C9FB}" destId="{FE2F5865-0647-4704-9B89-2882B0F79539}" srcOrd="0" destOrd="0" presId="urn:microsoft.com/office/officeart/2008/layout/LinedList"/>
    <dgm:cxn modelId="{74EE79EF-371D-4FFF-9BB6-80506B4C4ACC}" srcId="{A6CDF500-A9A0-44E8-A915-E7E9E55D93A2}" destId="{3820BEB8-DEFC-4712-85DA-E337586A6B3F}" srcOrd="1" destOrd="0" parTransId="{D65B91FE-3DE2-4B3C-96FA-5BA6F03E448B}" sibTransId="{027C8202-724B-4F89-A7B9-3A1756E0B66C}"/>
    <dgm:cxn modelId="{D7F32DB4-BC9B-4DDA-AC39-C88D8AAAF591}" type="presParOf" srcId="{21C8B562-C475-4D0B-9F24-BA67BD26C261}" destId="{CD633A5E-D6BA-4E30-917E-EF1A51191DF1}" srcOrd="0" destOrd="0" presId="urn:microsoft.com/office/officeart/2008/layout/LinedList"/>
    <dgm:cxn modelId="{50898AB9-ABD8-4A48-98FE-3B0ABAC065DD}" type="presParOf" srcId="{21C8B562-C475-4D0B-9F24-BA67BD26C261}" destId="{AE1CEDAC-50CF-435F-BD96-1BC5B14C4BCF}" srcOrd="1" destOrd="0" presId="urn:microsoft.com/office/officeart/2008/layout/LinedList"/>
    <dgm:cxn modelId="{C197C98C-FA17-4366-BED4-15277FB2E095}" type="presParOf" srcId="{AE1CEDAC-50CF-435F-BD96-1BC5B14C4BCF}" destId="{06E01E2F-52D7-44A0-9AEB-DA46912221AA}" srcOrd="0" destOrd="0" presId="urn:microsoft.com/office/officeart/2008/layout/LinedList"/>
    <dgm:cxn modelId="{3EEA2BC4-4C2F-48DD-9260-ECC6C26B3A2C}" type="presParOf" srcId="{AE1CEDAC-50CF-435F-BD96-1BC5B14C4BCF}" destId="{1FFF7B5D-4DFD-4257-A2A2-676C2B1FE085}" srcOrd="1" destOrd="0" presId="urn:microsoft.com/office/officeart/2008/layout/LinedList"/>
    <dgm:cxn modelId="{EB271C4A-B1F6-4DFA-B0B7-7AE18ADD9C1D}" type="presParOf" srcId="{21C8B562-C475-4D0B-9F24-BA67BD26C261}" destId="{861738CD-8CAD-4CB8-B376-A1D02E718B3D}" srcOrd="2" destOrd="0" presId="urn:microsoft.com/office/officeart/2008/layout/LinedList"/>
    <dgm:cxn modelId="{CC9D7A17-4074-4E8C-BC00-44CFE79C5DDE}" type="presParOf" srcId="{21C8B562-C475-4D0B-9F24-BA67BD26C261}" destId="{F362E26F-43B6-450E-868E-829238D0B020}" srcOrd="3" destOrd="0" presId="urn:microsoft.com/office/officeart/2008/layout/LinedList"/>
    <dgm:cxn modelId="{65E00641-94BF-4C10-B2BD-A9653E1D09F0}" type="presParOf" srcId="{F362E26F-43B6-450E-868E-829238D0B020}" destId="{6A424852-6115-470E-85FE-6ABE5E10D96A}" srcOrd="0" destOrd="0" presId="urn:microsoft.com/office/officeart/2008/layout/LinedList"/>
    <dgm:cxn modelId="{A8318F06-88F0-445E-B98F-53E310B86212}" type="presParOf" srcId="{F362E26F-43B6-450E-868E-829238D0B020}" destId="{0E25DCE3-D806-4CF1-AF15-505103E08107}" srcOrd="1" destOrd="0" presId="urn:microsoft.com/office/officeart/2008/layout/LinedList"/>
    <dgm:cxn modelId="{79B88F28-6C7F-4360-8623-0B77310882F6}" type="presParOf" srcId="{21C8B562-C475-4D0B-9F24-BA67BD26C261}" destId="{4F721BA1-EACC-45BC-8FDA-BC5BC369FDAD}" srcOrd="4" destOrd="0" presId="urn:microsoft.com/office/officeart/2008/layout/LinedList"/>
    <dgm:cxn modelId="{8FFD6972-BFC3-4A4C-8004-1D1F1B1556EB}" type="presParOf" srcId="{21C8B562-C475-4D0B-9F24-BA67BD26C261}" destId="{D0C8B086-E16A-4754-B3CC-056B1CAF20E9}" srcOrd="5" destOrd="0" presId="urn:microsoft.com/office/officeart/2008/layout/LinedList"/>
    <dgm:cxn modelId="{7D8D1A34-5CBA-4E1E-A95D-788A0CAD483A}" type="presParOf" srcId="{D0C8B086-E16A-4754-B3CC-056B1CAF20E9}" destId="{FE2F5865-0647-4704-9B89-2882B0F79539}" srcOrd="0" destOrd="0" presId="urn:microsoft.com/office/officeart/2008/layout/LinedList"/>
    <dgm:cxn modelId="{A91D5FAA-AB2A-4397-83FB-30A4AB95B575}" type="presParOf" srcId="{D0C8B086-E16A-4754-B3CC-056B1CAF20E9}" destId="{7FEEBB5E-0EF1-4120-94ED-977DC28B895A}" srcOrd="1" destOrd="0" presId="urn:microsoft.com/office/officeart/2008/layout/LinedList"/>
    <dgm:cxn modelId="{2A05CDBD-3D65-4EF6-AD8E-3265113DEB13}" type="presParOf" srcId="{21C8B562-C475-4D0B-9F24-BA67BD26C261}" destId="{0C6C7798-B13F-415A-A6DF-39FA7DE6A652}" srcOrd="6" destOrd="0" presId="urn:microsoft.com/office/officeart/2008/layout/LinedList"/>
    <dgm:cxn modelId="{98A8474D-165B-4DA5-9723-72BDDCE74DD1}" type="presParOf" srcId="{21C8B562-C475-4D0B-9F24-BA67BD26C261}" destId="{1CFB102E-01E0-4FA9-8796-E58104C1C2AB}" srcOrd="7" destOrd="0" presId="urn:microsoft.com/office/officeart/2008/layout/LinedList"/>
    <dgm:cxn modelId="{9D214E4A-8428-4AEE-91C8-F377F64C6201}" type="presParOf" srcId="{1CFB102E-01E0-4FA9-8796-E58104C1C2AB}" destId="{8ADAED57-5450-475F-826A-233D3264AB6D}" srcOrd="0" destOrd="0" presId="urn:microsoft.com/office/officeart/2008/layout/LinedList"/>
    <dgm:cxn modelId="{A96354FB-6783-4310-A14E-950BD410AAF3}" type="presParOf" srcId="{1CFB102E-01E0-4FA9-8796-E58104C1C2AB}" destId="{1AC750DD-0FE4-4E61-B8D7-F974EDABCC34}" srcOrd="1" destOrd="0" presId="urn:microsoft.com/office/officeart/2008/layout/LinedList"/>
    <dgm:cxn modelId="{77F3FFF5-A24F-4A8C-AF0B-7D4D1EACCA2E}" type="presParOf" srcId="{21C8B562-C475-4D0B-9F24-BA67BD26C261}" destId="{271C9374-EE73-403B-8A69-09E42698C455}" srcOrd="8" destOrd="0" presId="urn:microsoft.com/office/officeart/2008/layout/LinedList"/>
    <dgm:cxn modelId="{C35C2CBB-FCC6-4231-BEC6-15BD13B58148}" type="presParOf" srcId="{21C8B562-C475-4D0B-9F24-BA67BD26C261}" destId="{A6855424-5EC7-463A-B020-99D1BF2C6BF2}" srcOrd="9" destOrd="0" presId="urn:microsoft.com/office/officeart/2008/layout/LinedList"/>
    <dgm:cxn modelId="{ED98FC99-8FDD-4F9A-91B6-4BAA663D4719}" type="presParOf" srcId="{A6855424-5EC7-463A-B020-99D1BF2C6BF2}" destId="{CBEB1C43-2978-49B6-B709-AF1AF70A26DD}" srcOrd="0" destOrd="0" presId="urn:microsoft.com/office/officeart/2008/layout/LinedList"/>
    <dgm:cxn modelId="{048EB09B-06ED-4B2F-BD64-AB72E901D200}" type="presParOf" srcId="{A6855424-5EC7-463A-B020-99D1BF2C6BF2}" destId="{A552A032-308E-4E8A-AE19-382BE6A0B29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D1F3E5-38D9-4534-A75F-3EF89BE0A46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18E2AD7-9CBB-4ED3-99EC-6BE74B7C0B1A}">
      <dgm:prSet/>
      <dgm:spPr/>
      <dgm:t>
        <a:bodyPr/>
        <a:lstStyle/>
        <a:p>
          <a:r>
            <a:rPr lang="el-GR" b="1"/>
            <a:t>Αζαθειοπρίνη</a:t>
          </a:r>
          <a:r>
            <a:rPr lang="el-GR"/>
            <a:t> (μεγάλη διάρκεια θεραπείας, λοιμώξεις, ναυτία, ηπατοτοξικότητα, ουδετεροπενία, αναιμία)</a:t>
          </a:r>
          <a:endParaRPr lang="en-US"/>
        </a:p>
      </dgm:t>
    </dgm:pt>
    <dgm:pt modelId="{8C9195FC-BF64-482E-9879-83AEE0CB0D08}" type="parTrans" cxnId="{2C0390E6-621D-417C-A253-B13D18170E67}">
      <dgm:prSet/>
      <dgm:spPr/>
      <dgm:t>
        <a:bodyPr/>
        <a:lstStyle/>
        <a:p>
          <a:endParaRPr lang="en-US"/>
        </a:p>
      </dgm:t>
    </dgm:pt>
    <dgm:pt modelId="{3A35B60C-CD4B-4C38-936E-508197BDEEBB}" type="sibTrans" cxnId="{2C0390E6-621D-417C-A253-B13D18170E67}">
      <dgm:prSet/>
      <dgm:spPr/>
      <dgm:t>
        <a:bodyPr/>
        <a:lstStyle/>
        <a:p>
          <a:endParaRPr lang="en-US"/>
        </a:p>
      </dgm:t>
    </dgm:pt>
    <dgm:pt modelId="{343AD066-D1AE-4030-8293-8F11A614A7CA}">
      <dgm:prSet/>
      <dgm:spPr/>
      <dgm:t>
        <a:bodyPr/>
        <a:lstStyle/>
        <a:p>
          <a:r>
            <a:rPr lang="el-GR" b="1"/>
            <a:t>Κυκλοφωσφαμίδη</a:t>
          </a:r>
          <a:r>
            <a:rPr lang="el-GR"/>
            <a:t> (μυελοκαταστολή, λοιμώξεις, στειρότητα, δευτερογενείς κακοήθειες;, αιμορραγική κυστίτιδα)</a:t>
          </a:r>
          <a:endParaRPr lang="en-US"/>
        </a:p>
      </dgm:t>
    </dgm:pt>
    <dgm:pt modelId="{244533C8-ABF8-484B-94CD-FF15615BC547}" type="parTrans" cxnId="{14F718CE-6E6A-456E-8AFC-01D727F6536F}">
      <dgm:prSet/>
      <dgm:spPr/>
      <dgm:t>
        <a:bodyPr/>
        <a:lstStyle/>
        <a:p>
          <a:endParaRPr lang="en-US"/>
        </a:p>
      </dgm:t>
    </dgm:pt>
    <dgm:pt modelId="{6B98DF13-92E2-47AD-8B82-48FD6107A82D}" type="sibTrans" cxnId="{14F718CE-6E6A-456E-8AFC-01D727F6536F}">
      <dgm:prSet/>
      <dgm:spPr/>
      <dgm:t>
        <a:bodyPr/>
        <a:lstStyle/>
        <a:p>
          <a:endParaRPr lang="en-US"/>
        </a:p>
      </dgm:t>
    </dgm:pt>
    <dgm:pt modelId="{416070E6-4C63-4E2D-B81D-76270CC03DD0}">
      <dgm:prSet/>
      <dgm:spPr/>
      <dgm:t>
        <a:bodyPr/>
        <a:lstStyle/>
        <a:p>
          <a:r>
            <a:rPr lang="el-GR" b="1"/>
            <a:t>Κυκλοσπορίνη Α</a:t>
          </a:r>
          <a:r>
            <a:rPr lang="el-GR"/>
            <a:t> (υπερπλασία ούλων, υπέρταση, νεφροτοξικότητα, ναυτία)</a:t>
          </a:r>
          <a:endParaRPr lang="en-US"/>
        </a:p>
      </dgm:t>
    </dgm:pt>
    <dgm:pt modelId="{9E66C550-E3FF-4EC3-B6A7-262C4A5CF427}" type="parTrans" cxnId="{D597AE14-E564-462C-B3E9-9FC5370237A8}">
      <dgm:prSet/>
      <dgm:spPr/>
      <dgm:t>
        <a:bodyPr/>
        <a:lstStyle/>
        <a:p>
          <a:endParaRPr lang="en-US"/>
        </a:p>
      </dgm:t>
    </dgm:pt>
    <dgm:pt modelId="{96FB4DB6-0130-4ADB-97F1-789877E5BE0D}" type="sibTrans" cxnId="{D597AE14-E564-462C-B3E9-9FC5370237A8}">
      <dgm:prSet/>
      <dgm:spPr/>
      <dgm:t>
        <a:bodyPr/>
        <a:lstStyle/>
        <a:p>
          <a:endParaRPr lang="en-US"/>
        </a:p>
      </dgm:t>
    </dgm:pt>
    <dgm:pt modelId="{E59C94A6-5EA2-451F-AEE3-90DE9290AAAD}">
      <dgm:prSet/>
      <dgm:spPr/>
      <dgm:t>
        <a:bodyPr/>
        <a:lstStyle/>
        <a:p>
          <a:r>
            <a:rPr lang="el-GR" b="1"/>
            <a:t>Νταναζόλη</a:t>
          </a:r>
          <a:r>
            <a:rPr lang="el-GR"/>
            <a:t> (αυξημένοι δείκτες ηπατικής λειτουργίας, αύξηση βάρους, ακμή, εξάνθημα, αλλαγές διάθεσης, αμηνόρροια, αρρενοποίηση</a:t>
          </a:r>
          <a:endParaRPr lang="en-US"/>
        </a:p>
      </dgm:t>
    </dgm:pt>
    <dgm:pt modelId="{678155CC-8808-4718-9AEA-302C3EA1640E}" type="parTrans" cxnId="{F4A534CC-84FA-4501-B9CA-C7CEFDEBFCE6}">
      <dgm:prSet/>
      <dgm:spPr/>
      <dgm:t>
        <a:bodyPr/>
        <a:lstStyle/>
        <a:p>
          <a:endParaRPr lang="en-US"/>
        </a:p>
      </dgm:t>
    </dgm:pt>
    <dgm:pt modelId="{B9157B37-9028-49FF-873E-2911A3EC0AD2}" type="sibTrans" cxnId="{F4A534CC-84FA-4501-B9CA-C7CEFDEBFCE6}">
      <dgm:prSet/>
      <dgm:spPr/>
      <dgm:t>
        <a:bodyPr/>
        <a:lstStyle/>
        <a:p>
          <a:endParaRPr lang="en-US"/>
        </a:p>
      </dgm:t>
    </dgm:pt>
    <dgm:pt modelId="{BDB9329E-1180-4E4D-9925-25A0FE6F9969}">
      <dgm:prSet/>
      <dgm:spPr/>
      <dgm:t>
        <a:bodyPr/>
        <a:lstStyle/>
        <a:p>
          <a:r>
            <a:rPr lang="el-GR" b="1"/>
            <a:t>Δαψόνη</a:t>
          </a:r>
          <a:r>
            <a:rPr lang="el-GR"/>
            <a:t> (μεθαιμοσφαιριναιμία, αιμόλυση,όχι σε ανεπάρκεια G6PD)</a:t>
          </a:r>
          <a:endParaRPr lang="en-US"/>
        </a:p>
      </dgm:t>
    </dgm:pt>
    <dgm:pt modelId="{EE6AC5D9-B495-4940-99D1-01D6599B780B}" type="parTrans" cxnId="{2DC63AA4-DE28-44AC-97B3-E5B49429B64E}">
      <dgm:prSet/>
      <dgm:spPr/>
      <dgm:t>
        <a:bodyPr/>
        <a:lstStyle/>
        <a:p>
          <a:endParaRPr lang="en-US"/>
        </a:p>
      </dgm:t>
    </dgm:pt>
    <dgm:pt modelId="{95505155-AD16-4B94-9F84-3970F46928E3}" type="sibTrans" cxnId="{2DC63AA4-DE28-44AC-97B3-E5B49429B64E}">
      <dgm:prSet/>
      <dgm:spPr/>
      <dgm:t>
        <a:bodyPr/>
        <a:lstStyle/>
        <a:p>
          <a:endParaRPr lang="en-US"/>
        </a:p>
      </dgm:t>
    </dgm:pt>
    <dgm:pt modelId="{534D12E5-6B0B-491C-9F1B-08697214B20B}">
      <dgm:prSet/>
      <dgm:spPr/>
      <dgm:t>
        <a:bodyPr/>
        <a:lstStyle/>
        <a:p>
          <a:r>
            <a:rPr lang="el-GR" b="1"/>
            <a:t>Mycophenolate Mofetil</a:t>
          </a:r>
          <a:r>
            <a:rPr lang="el-GR"/>
            <a:t> (διάρροια, αναιμία, ουδετεροπενία, ιογενείς λοιμώξεις, σε παρατεταμένη χρήση κίνδυνος κακοήθειας και λευκοεγκεφαλοπάθειας)</a:t>
          </a:r>
          <a:endParaRPr lang="en-US"/>
        </a:p>
      </dgm:t>
    </dgm:pt>
    <dgm:pt modelId="{9988C4C6-D9CC-4BBE-8D8C-90FB24FC76C9}" type="parTrans" cxnId="{EC35B8B0-56CB-4C3F-94E1-0D2CA9710796}">
      <dgm:prSet/>
      <dgm:spPr/>
      <dgm:t>
        <a:bodyPr/>
        <a:lstStyle/>
        <a:p>
          <a:endParaRPr lang="en-US"/>
        </a:p>
      </dgm:t>
    </dgm:pt>
    <dgm:pt modelId="{143DE784-9B12-4B7D-BD2D-99A85F34B9D5}" type="sibTrans" cxnId="{EC35B8B0-56CB-4C3F-94E1-0D2CA9710796}">
      <dgm:prSet/>
      <dgm:spPr/>
      <dgm:t>
        <a:bodyPr/>
        <a:lstStyle/>
        <a:p>
          <a:endParaRPr lang="en-US"/>
        </a:p>
      </dgm:t>
    </dgm:pt>
    <dgm:pt modelId="{B9BFAFA8-1622-4FAD-9AD0-CC37105E818C}">
      <dgm:prSet/>
      <dgm:spPr/>
      <dgm:t>
        <a:bodyPr/>
        <a:lstStyle/>
        <a:p>
          <a:r>
            <a:rPr lang="el-GR" b="1"/>
            <a:t>Αλκαλοειδή της βίνκα</a:t>
          </a:r>
          <a:r>
            <a:rPr lang="el-GR"/>
            <a:t> (νευροπάθεια, μυελοκαταστολή, δυσκοιλιότητα, υπονατριαιμία)</a:t>
          </a:r>
          <a:endParaRPr lang="en-US"/>
        </a:p>
      </dgm:t>
    </dgm:pt>
    <dgm:pt modelId="{92A0EC54-974F-49C7-93BD-1AD4926A4DCE}" type="parTrans" cxnId="{ED997874-38E0-4695-A3B9-B89F7389A7DA}">
      <dgm:prSet/>
      <dgm:spPr/>
      <dgm:t>
        <a:bodyPr/>
        <a:lstStyle/>
        <a:p>
          <a:endParaRPr lang="en-US"/>
        </a:p>
      </dgm:t>
    </dgm:pt>
    <dgm:pt modelId="{48631CBC-5447-4210-AEC0-51CE17817202}" type="sibTrans" cxnId="{ED997874-38E0-4695-A3B9-B89F7389A7DA}">
      <dgm:prSet/>
      <dgm:spPr/>
      <dgm:t>
        <a:bodyPr/>
        <a:lstStyle/>
        <a:p>
          <a:endParaRPr lang="en-US"/>
        </a:p>
      </dgm:t>
    </dgm:pt>
    <dgm:pt modelId="{8B39871A-7236-4BCD-BE92-169FC93096FD}" type="pres">
      <dgm:prSet presAssocID="{20D1F3E5-38D9-4534-A75F-3EF89BE0A46F}" presName="linear" presStyleCnt="0">
        <dgm:presLayoutVars>
          <dgm:animLvl val="lvl"/>
          <dgm:resizeHandles val="exact"/>
        </dgm:presLayoutVars>
      </dgm:prSet>
      <dgm:spPr/>
    </dgm:pt>
    <dgm:pt modelId="{B0E98D0E-02B6-480D-B16D-6894FD96AD35}" type="pres">
      <dgm:prSet presAssocID="{918E2AD7-9CBB-4ED3-99EC-6BE74B7C0B1A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855E013A-CF2C-4330-962F-70265E202F47}" type="pres">
      <dgm:prSet presAssocID="{3A35B60C-CD4B-4C38-936E-508197BDEEBB}" presName="spacer" presStyleCnt="0"/>
      <dgm:spPr/>
    </dgm:pt>
    <dgm:pt modelId="{BE07BC42-9CCE-46D9-9A3D-0EDC7D5789D3}" type="pres">
      <dgm:prSet presAssocID="{343AD066-D1AE-4030-8293-8F11A614A7CA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053D9D48-9AAF-48C5-8D36-3CDEEB7AE86C}" type="pres">
      <dgm:prSet presAssocID="{6B98DF13-92E2-47AD-8B82-48FD6107A82D}" presName="spacer" presStyleCnt="0"/>
      <dgm:spPr/>
    </dgm:pt>
    <dgm:pt modelId="{CFAE4650-55A1-4921-9D53-3DF1751D8F00}" type="pres">
      <dgm:prSet presAssocID="{416070E6-4C63-4E2D-B81D-76270CC03DD0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E89B69EB-A3F0-449E-BB09-A2E07A0FE7F3}" type="pres">
      <dgm:prSet presAssocID="{96FB4DB6-0130-4ADB-97F1-789877E5BE0D}" presName="spacer" presStyleCnt="0"/>
      <dgm:spPr/>
    </dgm:pt>
    <dgm:pt modelId="{0098ADC9-27AD-4F09-A74A-DBE07FDE2B1F}" type="pres">
      <dgm:prSet presAssocID="{E59C94A6-5EA2-451F-AEE3-90DE9290AAAD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884D9698-AD6A-4FE2-B053-A9F317532D63}" type="pres">
      <dgm:prSet presAssocID="{B9157B37-9028-49FF-873E-2911A3EC0AD2}" presName="spacer" presStyleCnt="0"/>
      <dgm:spPr/>
    </dgm:pt>
    <dgm:pt modelId="{3E3C3DB4-BCBE-4605-8C55-2647AC76F1ED}" type="pres">
      <dgm:prSet presAssocID="{BDB9329E-1180-4E4D-9925-25A0FE6F9969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5A6F7BE5-DC6F-4B79-B9F1-ACBD5955DA8A}" type="pres">
      <dgm:prSet presAssocID="{95505155-AD16-4B94-9F84-3970F46928E3}" presName="spacer" presStyleCnt="0"/>
      <dgm:spPr/>
    </dgm:pt>
    <dgm:pt modelId="{E586BE3C-E10D-4854-BF13-7DE4D2B21A10}" type="pres">
      <dgm:prSet presAssocID="{534D12E5-6B0B-491C-9F1B-08697214B20B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D2CCAE42-96BE-4426-90AE-4195F31E4977}" type="pres">
      <dgm:prSet presAssocID="{143DE784-9B12-4B7D-BD2D-99A85F34B9D5}" presName="spacer" presStyleCnt="0"/>
      <dgm:spPr/>
    </dgm:pt>
    <dgm:pt modelId="{9F385791-E095-4D86-9AB5-106C1643D53E}" type="pres">
      <dgm:prSet presAssocID="{B9BFAFA8-1622-4FAD-9AD0-CC37105E818C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D597AE14-E564-462C-B3E9-9FC5370237A8}" srcId="{20D1F3E5-38D9-4534-A75F-3EF89BE0A46F}" destId="{416070E6-4C63-4E2D-B81D-76270CC03DD0}" srcOrd="2" destOrd="0" parTransId="{9E66C550-E3FF-4EC3-B6A7-262C4A5CF427}" sibTransId="{96FB4DB6-0130-4ADB-97F1-789877E5BE0D}"/>
    <dgm:cxn modelId="{ECCAF81B-0738-477B-85FF-225B2A357D2C}" type="presOf" srcId="{20D1F3E5-38D9-4534-A75F-3EF89BE0A46F}" destId="{8B39871A-7236-4BCD-BE92-169FC93096FD}" srcOrd="0" destOrd="0" presId="urn:microsoft.com/office/officeart/2005/8/layout/vList2"/>
    <dgm:cxn modelId="{3F5D7238-585B-452D-AC09-5130A07D8CBD}" type="presOf" srcId="{343AD066-D1AE-4030-8293-8F11A614A7CA}" destId="{BE07BC42-9CCE-46D9-9A3D-0EDC7D5789D3}" srcOrd="0" destOrd="0" presId="urn:microsoft.com/office/officeart/2005/8/layout/vList2"/>
    <dgm:cxn modelId="{5CB98349-0662-4CB3-8F91-624B4B8FF6E7}" type="presOf" srcId="{E59C94A6-5EA2-451F-AEE3-90DE9290AAAD}" destId="{0098ADC9-27AD-4F09-A74A-DBE07FDE2B1F}" srcOrd="0" destOrd="0" presId="urn:microsoft.com/office/officeart/2005/8/layout/vList2"/>
    <dgm:cxn modelId="{CAD1AF6A-E1FB-4AAD-848F-B1CE67F69A48}" type="presOf" srcId="{918E2AD7-9CBB-4ED3-99EC-6BE74B7C0B1A}" destId="{B0E98D0E-02B6-480D-B16D-6894FD96AD35}" srcOrd="0" destOrd="0" presId="urn:microsoft.com/office/officeart/2005/8/layout/vList2"/>
    <dgm:cxn modelId="{ED997874-38E0-4695-A3B9-B89F7389A7DA}" srcId="{20D1F3E5-38D9-4534-A75F-3EF89BE0A46F}" destId="{B9BFAFA8-1622-4FAD-9AD0-CC37105E818C}" srcOrd="6" destOrd="0" parTransId="{92A0EC54-974F-49C7-93BD-1AD4926A4DCE}" sibTransId="{48631CBC-5447-4210-AEC0-51CE17817202}"/>
    <dgm:cxn modelId="{32E41155-D5E2-4022-BEBB-7FAC1ECC134B}" type="presOf" srcId="{534D12E5-6B0B-491C-9F1B-08697214B20B}" destId="{E586BE3C-E10D-4854-BF13-7DE4D2B21A10}" srcOrd="0" destOrd="0" presId="urn:microsoft.com/office/officeart/2005/8/layout/vList2"/>
    <dgm:cxn modelId="{2DC63AA4-DE28-44AC-97B3-E5B49429B64E}" srcId="{20D1F3E5-38D9-4534-A75F-3EF89BE0A46F}" destId="{BDB9329E-1180-4E4D-9925-25A0FE6F9969}" srcOrd="4" destOrd="0" parTransId="{EE6AC5D9-B495-4940-99D1-01D6599B780B}" sibTransId="{95505155-AD16-4B94-9F84-3970F46928E3}"/>
    <dgm:cxn modelId="{4371EDA8-6E12-418C-995F-D1EF38F58D31}" type="presOf" srcId="{416070E6-4C63-4E2D-B81D-76270CC03DD0}" destId="{CFAE4650-55A1-4921-9D53-3DF1751D8F00}" srcOrd="0" destOrd="0" presId="urn:microsoft.com/office/officeart/2005/8/layout/vList2"/>
    <dgm:cxn modelId="{EC35B8B0-56CB-4C3F-94E1-0D2CA9710796}" srcId="{20D1F3E5-38D9-4534-A75F-3EF89BE0A46F}" destId="{534D12E5-6B0B-491C-9F1B-08697214B20B}" srcOrd="5" destOrd="0" parTransId="{9988C4C6-D9CC-4BBE-8D8C-90FB24FC76C9}" sibTransId="{143DE784-9B12-4B7D-BD2D-99A85F34B9D5}"/>
    <dgm:cxn modelId="{BEFB92B1-0F85-4362-95F1-501A4F9FF9A6}" type="presOf" srcId="{BDB9329E-1180-4E4D-9925-25A0FE6F9969}" destId="{3E3C3DB4-BCBE-4605-8C55-2647AC76F1ED}" srcOrd="0" destOrd="0" presId="urn:microsoft.com/office/officeart/2005/8/layout/vList2"/>
    <dgm:cxn modelId="{F4A534CC-84FA-4501-B9CA-C7CEFDEBFCE6}" srcId="{20D1F3E5-38D9-4534-A75F-3EF89BE0A46F}" destId="{E59C94A6-5EA2-451F-AEE3-90DE9290AAAD}" srcOrd="3" destOrd="0" parTransId="{678155CC-8808-4718-9AEA-302C3EA1640E}" sibTransId="{B9157B37-9028-49FF-873E-2911A3EC0AD2}"/>
    <dgm:cxn modelId="{14F718CE-6E6A-456E-8AFC-01D727F6536F}" srcId="{20D1F3E5-38D9-4534-A75F-3EF89BE0A46F}" destId="{343AD066-D1AE-4030-8293-8F11A614A7CA}" srcOrd="1" destOrd="0" parTransId="{244533C8-ABF8-484B-94CD-FF15615BC547}" sibTransId="{6B98DF13-92E2-47AD-8B82-48FD6107A82D}"/>
    <dgm:cxn modelId="{2C0390E6-621D-417C-A253-B13D18170E67}" srcId="{20D1F3E5-38D9-4534-A75F-3EF89BE0A46F}" destId="{918E2AD7-9CBB-4ED3-99EC-6BE74B7C0B1A}" srcOrd="0" destOrd="0" parTransId="{8C9195FC-BF64-482E-9879-83AEE0CB0D08}" sibTransId="{3A35B60C-CD4B-4C38-936E-508197BDEEBB}"/>
    <dgm:cxn modelId="{3E08A7E7-8398-4110-9F9C-F43EC668BDF3}" type="presOf" srcId="{B9BFAFA8-1622-4FAD-9AD0-CC37105E818C}" destId="{9F385791-E095-4D86-9AB5-106C1643D53E}" srcOrd="0" destOrd="0" presId="urn:microsoft.com/office/officeart/2005/8/layout/vList2"/>
    <dgm:cxn modelId="{7B377E64-5BD4-418B-9C70-3FB68B14461F}" type="presParOf" srcId="{8B39871A-7236-4BCD-BE92-169FC93096FD}" destId="{B0E98D0E-02B6-480D-B16D-6894FD96AD35}" srcOrd="0" destOrd="0" presId="urn:microsoft.com/office/officeart/2005/8/layout/vList2"/>
    <dgm:cxn modelId="{2F3881CD-63A1-49D7-88DE-D95E27DE125D}" type="presParOf" srcId="{8B39871A-7236-4BCD-BE92-169FC93096FD}" destId="{855E013A-CF2C-4330-962F-70265E202F47}" srcOrd="1" destOrd="0" presId="urn:microsoft.com/office/officeart/2005/8/layout/vList2"/>
    <dgm:cxn modelId="{BC9F71F0-81C0-4E9E-987E-810E9245557D}" type="presParOf" srcId="{8B39871A-7236-4BCD-BE92-169FC93096FD}" destId="{BE07BC42-9CCE-46D9-9A3D-0EDC7D5789D3}" srcOrd="2" destOrd="0" presId="urn:microsoft.com/office/officeart/2005/8/layout/vList2"/>
    <dgm:cxn modelId="{22A9BD56-B09F-4896-9BD5-63128FE67501}" type="presParOf" srcId="{8B39871A-7236-4BCD-BE92-169FC93096FD}" destId="{053D9D48-9AAF-48C5-8D36-3CDEEB7AE86C}" srcOrd="3" destOrd="0" presId="urn:microsoft.com/office/officeart/2005/8/layout/vList2"/>
    <dgm:cxn modelId="{55162C66-E877-4F1F-8182-3FEA7F42562F}" type="presParOf" srcId="{8B39871A-7236-4BCD-BE92-169FC93096FD}" destId="{CFAE4650-55A1-4921-9D53-3DF1751D8F00}" srcOrd="4" destOrd="0" presId="urn:microsoft.com/office/officeart/2005/8/layout/vList2"/>
    <dgm:cxn modelId="{EE870A1A-36DB-43E7-A521-E011010BB22B}" type="presParOf" srcId="{8B39871A-7236-4BCD-BE92-169FC93096FD}" destId="{E89B69EB-A3F0-449E-BB09-A2E07A0FE7F3}" srcOrd="5" destOrd="0" presId="urn:microsoft.com/office/officeart/2005/8/layout/vList2"/>
    <dgm:cxn modelId="{E47029FC-DE00-44D9-9EF9-6996353E0C73}" type="presParOf" srcId="{8B39871A-7236-4BCD-BE92-169FC93096FD}" destId="{0098ADC9-27AD-4F09-A74A-DBE07FDE2B1F}" srcOrd="6" destOrd="0" presId="urn:microsoft.com/office/officeart/2005/8/layout/vList2"/>
    <dgm:cxn modelId="{278DC222-A452-480A-BE06-E51B67060FD3}" type="presParOf" srcId="{8B39871A-7236-4BCD-BE92-169FC93096FD}" destId="{884D9698-AD6A-4FE2-B053-A9F317532D63}" srcOrd="7" destOrd="0" presId="urn:microsoft.com/office/officeart/2005/8/layout/vList2"/>
    <dgm:cxn modelId="{E65ECE07-A549-47E3-8611-140A35427804}" type="presParOf" srcId="{8B39871A-7236-4BCD-BE92-169FC93096FD}" destId="{3E3C3DB4-BCBE-4605-8C55-2647AC76F1ED}" srcOrd="8" destOrd="0" presId="urn:microsoft.com/office/officeart/2005/8/layout/vList2"/>
    <dgm:cxn modelId="{6FD151C5-9535-4E94-8A10-9E4155A0E26A}" type="presParOf" srcId="{8B39871A-7236-4BCD-BE92-169FC93096FD}" destId="{5A6F7BE5-DC6F-4B79-B9F1-ACBD5955DA8A}" srcOrd="9" destOrd="0" presId="urn:microsoft.com/office/officeart/2005/8/layout/vList2"/>
    <dgm:cxn modelId="{AEA35951-B5C0-40ED-8B0B-089FF33F75DC}" type="presParOf" srcId="{8B39871A-7236-4BCD-BE92-169FC93096FD}" destId="{E586BE3C-E10D-4854-BF13-7DE4D2B21A10}" srcOrd="10" destOrd="0" presId="urn:microsoft.com/office/officeart/2005/8/layout/vList2"/>
    <dgm:cxn modelId="{13FBB44D-4B0D-494A-8BC2-E4A5E14F08F9}" type="presParOf" srcId="{8B39871A-7236-4BCD-BE92-169FC93096FD}" destId="{D2CCAE42-96BE-4426-90AE-4195F31E4977}" srcOrd="11" destOrd="0" presId="urn:microsoft.com/office/officeart/2005/8/layout/vList2"/>
    <dgm:cxn modelId="{81A48FCF-9F75-4DF3-8733-2D7789775617}" type="presParOf" srcId="{8B39871A-7236-4BCD-BE92-169FC93096FD}" destId="{9F385791-E095-4D86-9AB5-106C1643D53E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D1F3E5-38D9-4534-A75F-3EF89BE0A46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8E2AD7-9CBB-4ED3-99EC-6BE74B7C0B1A}">
      <dgm:prSet/>
      <dgm:spPr/>
      <dgm:t>
        <a:bodyPr/>
        <a:lstStyle/>
        <a:p>
          <a:r>
            <a:rPr lang="el-GR" dirty="0"/>
            <a:t>Νέοι αγωνιστές υποδοχέων </a:t>
          </a:r>
          <a:r>
            <a:rPr lang="en-US" dirty="0"/>
            <a:t>TPO (</a:t>
          </a:r>
          <a:r>
            <a:rPr lang="en-US" dirty="0" err="1"/>
            <a:t>avatrombopag</a:t>
          </a:r>
          <a:r>
            <a:rPr lang="en-US" dirty="0"/>
            <a:t>, </a:t>
          </a:r>
          <a:r>
            <a:rPr lang="en-US" dirty="0" err="1"/>
            <a:t>lusutrombopag</a:t>
          </a:r>
          <a:r>
            <a:rPr lang="en-US" dirty="0"/>
            <a:t>): pos, </a:t>
          </a:r>
          <a:r>
            <a:rPr lang="el-GR" dirty="0"/>
            <a:t>χωρίς δράση με τροφή, απάντηση στο 70%</a:t>
          </a:r>
          <a:endParaRPr lang="en-US" dirty="0"/>
        </a:p>
      </dgm:t>
    </dgm:pt>
    <dgm:pt modelId="{8C9195FC-BF64-482E-9879-83AEE0CB0D08}" type="parTrans" cxnId="{2C0390E6-621D-417C-A253-B13D18170E67}">
      <dgm:prSet/>
      <dgm:spPr/>
      <dgm:t>
        <a:bodyPr/>
        <a:lstStyle/>
        <a:p>
          <a:endParaRPr lang="en-US"/>
        </a:p>
      </dgm:t>
    </dgm:pt>
    <dgm:pt modelId="{3A35B60C-CD4B-4C38-936E-508197BDEEBB}" type="sibTrans" cxnId="{2C0390E6-621D-417C-A253-B13D18170E67}">
      <dgm:prSet/>
      <dgm:spPr/>
      <dgm:t>
        <a:bodyPr/>
        <a:lstStyle/>
        <a:p>
          <a:endParaRPr lang="en-US"/>
        </a:p>
      </dgm:t>
    </dgm:pt>
    <dgm:pt modelId="{343AD066-D1AE-4030-8293-8F11A614A7CA}">
      <dgm:prSet/>
      <dgm:spPr/>
      <dgm:t>
        <a:bodyPr/>
        <a:lstStyle/>
        <a:p>
          <a:r>
            <a:rPr lang="en-US" dirty="0"/>
            <a:t>Fostamatinib (</a:t>
          </a:r>
          <a:r>
            <a:rPr lang="en-US" dirty="0" err="1"/>
            <a:t>Syk</a:t>
          </a:r>
          <a:r>
            <a:rPr lang="en-US" dirty="0"/>
            <a:t> inhibitor): phase III (adults)</a:t>
          </a:r>
          <a:r>
            <a:rPr lang="el-GR" dirty="0"/>
            <a:t>, απάντηση στο 43% εντός 2 εβδομάδων, διάρροια/υπέρταση</a:t>
          </a:r>
          <a:endParaRPr lang="en-US" dirty="0"/>
        </a:p>
      </dgm:t>
    </dgm:pt>
    <dgm:pt modelId="{244533C8-ABF8-484B-94CD-FF15615BC547}" type="parTrans" cxnId="{14F718CE-6E6A-456E-8AFC-01D727F6536F}">
      <dgm:prSet/>
      <dgm:spPr/>
      <dgm:t>
        <a:bodyPr/>
        <a:lstStyle/>
        <a:p>
          <a:endParaRPr lang="en-US"/>
        </a:p>
      </dgm:t>
    </dgm:pt>
    <dgm:pt modelId="{6B98DF13-92E2-47AD-8B82-48FD6107A82D}" type="sibTrans" cxnId="{14F718CE-6E6A-456E-8AFC-01D727F6536F}">
      <dgm:prSet/>
      <dgm:spPr/>
      <dgm:t>
        <a:bodyPr/>
        <a:lstStyle/>
        <a:p>
          <a:endParaRPr lang="en-US"/>
        </a:p>
      </dgm:t>
    </dgm:pt>
    <dgm:pt modelId="{416070E6-4C63-4E2D-B81D-76270CC03DD0}">
      <dgm:prSet/>
      <dgm:spPr/>
      <dgm:t>
        <a:bodyPr/>
        <a:lstStyle/>
        <a:p>
          <a:r>
            <a:rPr lang="el-GR" dirty="0"/>
            <a:t>ΒΤΚ (</a:t>
          </a:r>
          <a:r>
            <a:rPr lang="en-US" dirty="0"/>
            <a:t>ibrutinib, </a:t>
          </a:r>
          <a:r>
            <a:rPr lang="en-US" dirty="0" err="1"/>
            <a:t>rilzabrutinib</a:t>
          </a:r>
          <a:r>
            <a:rPr lang="en-US" dirty="0"/>
            <a:t>)</a:t>
          </a:r>
        </a:p>
      </dgm:t>
    </dgm:pt>
    <dgm:pt modelId="{9E66C550-E3FF-4EC3-B6A7-262C4A5CF427}" type="parTrans" cxnId="{D597AE14-E564-462C-B3E9-9FC5370237A8}">
      <dgm:prSet/>
      <dgm:spPr/>
      <dgm:t>
        <a:bodyPr/>
        <a:lstStyle/>
        <a:p>
          <a:endParaRPr lang="en-US"/>
        </a:p>
      </dgm:t>
    </dgm:pt>
    <dgm:pt modelId="{96FB4DB6-0130-4ADB-97F1-789877E5BE0D}" type="sibTrans" cxnId="{D597AE14-E564-462C-B3E9-9FC5370237A8}">
      <dgm:prSet/>
      <dgm:spPr/>
      <dgm:t>
        <a:bodyPr/>
        <a:lstStyle/>
        <a:p>
          <a:endParaRPr lang="en-US"/>
        </a:p>
      </dgm:t>
    </dgm:pt>
    <dgm:pt modelId="{E59C94A6-5EA2-451F-AEE3-90DE9290AAAD}">
      <dgm:prSet/>
      <dgm:spPr/>
      <dgm:t>
        <a:bodyPr/>
        <a:lstStyle/>
        <a:p>
          <a:r>
            <a:rPr lang="en-US" dirty="0"/>
            <a:t>Oseltamivir: </a:t>
          </a:r>
          <a:r>
            <a:rPr lang="el-GR" dirty="0"/>
            <a:t>αναστολέας νευραμινιδάσης που αποτελεί ένζυμο που ενέχεται στην αποσιαλοποίηση των </a:t>
          </a:r>
          <a:r>
            <a:rPr lang="en-US" dirty="0"/>
            <a:t>PLTs </a:t>
          </a:r>
          <a:r>
            <a:rPr lang="el-GR" dirty="0"/>
            <a:t>χρησιμοποιήθηκε σε συνδυσμό με ανοσοκατασταλτικό ή </a:t>
          </a:r>
          <a:r>
            <a:rPr lang="en-US" dirty="0"/>
            <a:t>TPO-RA </a:t>
          </a:r>
          <a:r>
            <a:rPr lang="el-GR" dirty="0"/>
            <a:t>οδήγησε σε απάντηση στα 2/3 των ασθενών</a:t>
          </a:r>
          <a:endParaRPr lang="en-US" dirty="0"/>
        </a:p>
      </dgm:t>
    </dgm:pt>
    <dgm:pt modelId="{678155CC-8808-4718-9AEA-302C3EA1640E}" type="parTrans" cxnId="{F4A534CC-84FA-4501-B9CA-C7CEFDEBFCE6}">
      <dgm:prSet/>
      <dgm:spPr/>
      <dgm:t>
        <a:bodyPr/>
        <a:lstStyle/>
        <a:p>
          <a:endParaRPr lang="en-US"/>
        </a:p>
      </dgm:t>
    </dgm:pt>
    <dgm:pt modelId="{B9157B37-9028-49FF-873E-2911A3EC0AD2}" type="sibTrans" cxnId="{F4A534CC-84FA-4501-B9CA-C7CEFDEBFCE6}">
      <dgm:prSet/>
      <dgm:spPr/>
      <dgm:t>
        <a:bodyPr/>
        <a:lstStyle/>
        <a:p>
          <a:endParaRPr lang="en-US"/>
        </a:p>
      </dgm:t>
    </dgm:pt>
    <dgm:pt modelId="{8B39871A-7236-4BCD-BE92-169FC93096FD}" type="pres">
      <dgm:prSet presAssocID="{20D1F3E5-38D9-4534-A75F-3EF89BE0A46F}" presName="linear" presStyleCnt="0">
        <dgm:presLayoutVars>
          <dgm:animLvl val="lvl"/>
          <dgm:resizeHandles val="exact"/>
        </dgm:presLayoutVars>
      </dgm:prSet>
      <dgm:spPr/>
    </dgm:pt>
    <dgm:pt modelId="{B0E98D0E-02B6-480D-B16D-6894FD96AD35}" type="pres">
      <dgm:prSet presAssocID="{918E2AD7-9CBB-4ED3-99EC-6BE74B7C0B1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55E013A-CF2C-4330-962F-70265E202F47}" type="pres">
      <dgm:prSet presAssocID="{3A35B60C-CD4B-4C38-936E-508197BDEEBB}" presName="spacer" presStyleCnt="0"/>
      <dgm:spPr/>
    </dgm:pt>
    <dgm:pt modelId="{BE07BC42-9CCE-46D9-9A3D-0EDC7D5789D3}" type="pres">
      <dgm:prSet presAssocID="{343AD066-D1AE-4030-8293-8F11A614A7C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53D9D48-9AAF-48C5-8D36-3CDEEB7AE86C}" type="pres">
      <dgm:prSet presAssocID="{6B98DF13-92E2-47AD-8B82-48FD6107A82D}" presName="spacer" presStyleCnt="0"/>
      <dgm:spPr/>
    </dgm:pt>
    <dgm:pt modelId="{CFAE4650-55A1-4921-9D53-3DF1751D8F00}" type="pres">
      <dgm:prSet presAssocID="{416070E6-4C63-4E2D-B81D-76270CC03DD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89B69EB-A3F0-449E-BB09-A2E07A0FE7F3}" type="pres">
      <dgm:prSet presAssocID="{96FB4DB6-0130-4ADB-97F1-789877E5BE0D}" presName="spacer" presStyleCnt="0"/>
      <dgm:spPr/>
    </dgm:pt>
    <dgm:pt modelId="{0098ADC9-27AD-4F09-A74A-DBE07FDE2B1F}" type="pres">
      <dgm:prSet presAssocID="{E59C94A6-5EA2-451F-AEE3-90DE9290AAA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597AE14-E564-462C-B3E9-9FC5370237A8}" srcId="{20D1F3E5-38D9-4534-A75F-3EF89BE0A46F}" destId="{416070E6-4C63-4E2D-B81D-76270CC03DD0}" srcOrd="2" destOrd="0" parTransId="{9E66C550-E3FF-4EC3-B6A7-262C4A5CF427}" sibTransId="{96FB4DB6-0130-4ADB-97F1-789877E5BE0D}"/>
    <dgm:cxn modelId="{ECCAF81B-0738-477B-85FF-225B2A357D2C}" type="presOf" srcId="{20D1F3E5-38D9-4534-A75F-3EF89BE0A46F}" destId="{8B39871A-7236-4BCD-BE92-169FC93096FD}" srcOrd="0" destOrd="0" presId="urn:microsoft.com/office/officeart/2005/8/layout/vList2"/>
    <dgm:cxn modelId="{3F5D7238-585B-452D-AC09-5130A07D8CBD}" type="presOf" srcId="{343AD066-D1AE-4030-8293-8F11A614A7CA}" destId="{BE07BC42-9CCE-46D9-9A3D-0EDC7D5789D3}" srcOrd="0" destOrd="0" presId="urn:microsoft.com/office/officeart/2005/8/layout/vList2"/>
    <dgm:cxn modelId="{5CB98349-0662-4CB3-8F91-624B4B8FF6E7}" type="presOf" srcId="{E59C94A6-5EA2-451F-AEE3-90DE9290AAAD}" destId="{0098ADC9-27AD-4F09-A74A-DBE07FDE2B1F}" srcOrd="0" destOrd="0" presId="urn:microsoft.com/office/officeart/2005/8/layout/vList2"/>
    <dgm:cxn modelId="{CAD1AF6A-E1FB-4AAD-848F-B1CE67F69A48}" type="presOf" srcId="{918E2AD7-9CBB-4ED3-99EC-6BE74B7C0B1A}" destId="{B0E98D0E-02B6-480D-B16D-6894FD96AD35}" srcOrd="0" destOrd="0" presId="urn:microsoft.com/office/officeart/2005/8/layout/vList2"/>
    <dgm:cxn modelId="{4371EDA8-6E12-418C-995F-D1EF38F58D31}" type="presOf" srcId="{416070E6-4C63-4E2D-B81D-76270CC03DD0}" destId="{CFAE4650-55A1-4921-9D53-3DF1751D8F00}" srcOrd="0" destOrd="0" presId="urn:microsoft.com/office/officeart/2005/8/layout/vList2"/>
    <dgm:cxn modelId="{F4A534CC-84FA-4501-B9CA-C7CEFDEBFCE6}" srcId="{20D1F3E5-38D9-4534-A75F-3EF89BE0A46F}" destId="{E59C94A6-5EA2-451F-AEE3-90DE9290AAAD}" srcOrd="3" destOrd="0" parTransId="{678155CC-8808-4718-9AEA-302C3EA1640E}" sibTransId="{B9157B37-9028-49FF-873E-2911A3EC0AD2}"/>
    <dgm:cxn modelId="{14F718CE-6E6A-456E-8AFC-01D727F6536F}" srcId="{20D1F3E5-38D9-4534-A75F-3EF89BE0A46F}" destId="{343AD066-D1AE-4030-8293-8F11A614A7CA}" srcOrd="1" destOrd="0" parTransId="{244533C8-ABF8-484B-94CD-FF15615BC547}" sibTransId="{6B98DF13-92E2-47AD-8B82-48FD6107A82D}"/>
    <dgm:cxn modelId="{2C0390E6-621D-417C-A253-B13D18170E67}" srcId="{20D1F3E5-38D9-4534-A75F-3EF89BE0A46F}" destId="{918E2AD7-9CBB-4ED3-99EC-6BE74B7C0B1A}" srcOrd="0" destOrd="0" parTransId="{8C9195FC-BF64-482E-9879-83AEE0CB0D08}" sibTransId="{3A35B60C-CD4B-4C38-936E-508197BDEEBB}"/>
    <dgm:cxn modelId="{7B377E64-5BD4-418B-9C70-3FB68B14461F}" type="presParOf" srcId="{8B39871A-7236-4BCD-BE92-169FC93096FD}" destId="{B0E98D0E-02B6-480D-B16D-6894FD96AD35}" srcOrd="0" destOrd="0" presId="urn:microsoft.com/office/officeart/2005/8/layout/vList2"/>
    <dgm:cxn modelId="{2F3881CD-63A1-49D7-88DE-D95E27DE125D}" type="presParOf" srcId="{8B39871A-7236-4BCD-BE92-169FC93096FD}" destId="{855E013A-CF2C-4330-962F-70265E202F47}" srcOrd="1" destOrd="0" presId="urn:microsoft.com/office/officeart/2005/8/layout/vList2"/>
    <dgm:cxn modelId="{BC9F71F0-81C0-4E9E-987E-810E9245557D}" type="presParOf" srcId="{8B39871A-7236-4BCD-BE92-169FC93096FD}" destId="{BE07BC42-9CCE-46D9-9A3D-0EDC7D5789D3}" srcOrd="2" destOrd="0" presId="urn:microsoft.com/office/officeart/2005/8/layout/vList2"/>
    <dgm:cxn modelId="{22A9BD56-B09F-4896-9BD5-63128FE67501}" type="presParOf" srcId="{8B39871A-7236-4BCD-BE92-169FC93096FD}" destId="{053D9D48-9AAF-48C5-8D36-3CDEEB7AE86C}" srcOrd="3" destOrd="0" presId="urn:microsoft.com/office/officeart/2005/8/layout/vList2"/>
    <dgm:cxn modelId="{55162C66-E877-4F1F-8182-3FEA7F42562F}" type="presParOf" srcId="{8B39871A-7236-4BCD-BE92-169FC93096FD}" destId="{CFAE4650-55A1-4921-9D53-3DF1751D8F00}" srcOrd="4" destOrd="0" presId="urn:microsoft.com/office/officeart/2005/8/layout/vList2"/>
    <dgm:cxn modelId="{EE870A1A-36DB-43E7-A521-E011010BB22B}" type="presParOf" srcId="{8B39871A-7236-4BCD-BE92-169FC93096FD}" destId="{E89B69EB-A3F0-449E-BB09-A2E07A0FE7F3}" srcOrd="5" destOrd="0" presId="urn:microsoft.com/office/officeart/2005/8/layout/vList2"/>
    <dgm:cxn modelId="{E47029FC-DE00-44D9-9EF9-6996353E0C73}" type="presParOf" srcId="{8B39871A-7236-4BCD-BE92-169FC93096FD}" destId="{0098ADC9-27AD-4F09-A74A-DBE07FDE2B1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D0A38C-F050-4986-9E32-F5C5690111FE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0B53AB-B91D-403F-8C22-E4657FB0A769}">
      <dsp:nvSpPr>
        <dsp:cNvPr id="0" name=""/>
        <dsp:cNvSpPr/>
      </dsp:nvSpPr>
      <dsp:spPr>
        <a:xfrm>
          <a:off x="0" y="53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/>
            <a:t>Ανεπαρκής μυελική παραγωγή αιμοπεταλίων που προκύπτει από την ανοσιακή απάντηση κατά των μεγακαρυοκυττάρων και από τις χαμηλές συγκεντρώσεις θρομβοποιητίνης (</a:t>
          </a:r>
          <a:r>
            <a:rPr lang="en-US" sz="2200" kern="1200"/>
            <a:t>TPO) </a:t>
          </a:r>
        </a:p>
      </dsp:txBody>
      <dsp:txXfrm>
        <a:off x="0" y="531"/>
        <a:ext cx="10515600" cy="870055"/>
      </dsp:txXfrm>
    </dsp:sp>
    <dsp:sp modelId="{59CD5801-0EA2-4658-A673-938FA10DF3E3}">
      <dsp:nvSpPr>
        <dsp:cNvPr id="0" name=""/>
        <dsp:cNvSpPr/>
      </dsp:nvSpPr>
      <dsp:spPr>
        <a:xfrm>
          <a:off x="0" y="87058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0039E3-2572-475D-BDFE-87BF80B86CA6}">
      <dsp:nvSpPr>
        <dsp:cNvPr id="0" name=""/>
        <dsp:cNvSpPr/>
      </dsp:nvSpPr>
      <dsp:spPr>
        <a:xfrm>
          <a:off x="0" y="87058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/>
            <a:t>ΤΑ </a:t>
          </a:r>
          <a:r>
            <a:rPr lang="en-US" sz="2200" kern="1200" dirty="0"/>
            <a:t>MEK </a:t>
          </a:r>
          <a:r>
            <a:rPr lang="el-GR" sz="2200" kern="1200" dirty="0"/>
            <a:t>εκφράζουν </a:t>
          </a:r>
          <a:r>
            <a:rPr lang="en-US" sz="2200" kern="1200" dirty="0"/>
            <a:t>GP </a:t>
          </a:r>
          <a:r>
            <a:rPr lang="el-GR" sz="2200" kern="1200" dirty="0"/>
            <a:t>που αναγνωρίζονται από τα αντιαιμοπεταλιακά αντισώματα άρα συμμετέχουν στην </a:t>
          </a:r>
          <a:r>
            <a:rPr lang="en-US" sz="2200" kern="1200" dirty="0"/>
            <a:t>CDC </a:t>
          </a:r>
          <a:r>
            <a:rPr lang="el-GR" sz="2200" kern="1200" dirty="0"/>
            <a:t>και </a:t>
          </a:r>
          <a:r>
            <a:rPr lang="en-US" sz="2200" kern="1200" dirty="0"/>
            <a:t>ADCP</a:t>
          </a:r>
        </a:p>
      </dsp:txBody>
      <dsp:txXfrm>
        <a:off x="0" y="870586"/>
        <a:ext cx="10515600" cy="870055"/>
      </dsp:txXfrm>
    </dsp:sp>
    <dsp:sp modelId="{BA11434C-44B7-47CB-986C-51B15A1AA5A4}">
      <dsp:nvSpPr>
        <dsp:cNvPr id="0" name=""/>
        <dsp:cNvSpPr/>
      </dsp:nvSpPr>
      <dsp:spPr>
        <a:xfrm>
          <a:off x="0" y="174064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0CC89F-6F81-48AD-BDBA-ECFC231943A9}">
      <dsp:nvSpPr>
        <dsp:cNvPr id="0" name=""/>
        <dsp:cNvSpPr/>
      </dsp:nvSpPr>
      <dsp:spPr>
        <a:xfrm>
          <a:off x="0" y="174064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/>
            <a:t>Η παραγωγή </a:t>
          </a:r>
          <a:r>
            <a:rPr lang="en-US" sz="2200" kern="1200"/>
            <a:t>TPO </a:t>
          </a:r>
          <a:r>
            <a:rPr lang="el-GR" sz="2200" kern="1200"/>
            <a:t>από τα ηπατοκύτταρα διεγείρεται από την παρουσία </a:t>
          </a:r>
          <a:r>
            <a:rPr lang="en-US" sz="2200" kern="1200"/>
            <a:t>PLTs </a:t>
          </a:r>
          <a:r>
            <a:rPr lang="el-GR" sz="2200" kern="1200"/>
            <a:t>χωρίς σιαλικό οξύ που προσδένονται στον </a:t>
          </a:r>
          <a:r>
            <a:rPr lang="en-US" sz="2200" kern="1200"/>
            <a:t>AMR</a:t>
          </a:r>
        </a:p>
      </dsp:txBody>
      <dsp:txXfrm>
        <a:off x="0" y="1740641"/>
        <a:ext cx="10515600" cy="870055"/>
      </dsp:txXfrm>
    </dsp:sp>
    <dsp:sp modelId="{80141C76-4C5A-4DCB-864F-F70776FC77A8}">
      <dsp:nvSpPr>
        <dsp:cNvPr id="0" name=""/>
        <dsp:cNvSpPr/>
      </dsp:nvSpPr>
      <dsp:spPr>
        <a:xfrm>
          <a:off x="0" y="261069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75453-8148-44E7-AE5B-725FAE04AB75}">
      <dsp:nvSpPr>
        <dsp:cNvPr id="0" name=""/>
        <dsp:cNvSpPr/>
      </dsp:nvSpPr>
      <dsp:spPr>
        <a:xfrm>
          <a:off x="0" y="261069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/>
            <a:t>Θρομβοπενία</a:t>
          </a:r>
          <a:r>
            <a:rPr lang="en-US" sz="2200" kern="1200"/>
            <a:t>: </a:t>
          </a:r>
          <a:r>
            <a:rPr lang="el-GR" sz="2200" kern="1200"/>
            <a:t>αύξηση </a:t>
          </a:r>
          <a:r>
            <a:rPr lang="en-US" sz="2200" kern="1200"/>
            <a:t>TPO </a:t>
          </a:r>
          <a:r>
            <a:rPr lang="el-GR" sz="2200" kern="1200"/>
            <a:t>που προάγει παραγωγή </a:t>
          </a:r>
          <a:r>
            <a:rPr lang="en-US" sz="2200" kern="1200"/>
            <a:t>PLTs </a:t>
          </a:r>
          <a:r>
            <a:rPr lang="el-GR" sz="2200" kern="1200"/>
            <a:t>από τα </a:t>
          </a:r>
          <a:r>
            <a:rPr lang="en-US" sz="2200" kern="1200"/>
            <a:t>MEK</a:t>
          </a:r>
        </a:p>
      </dsp:txBody>
      <dsp:txXfrm>
        <a:off x="0" y="2610696"/>
        <a:ext cx="10515600" cy="870055"/>
      </dsp:txXfrm>
    </dsp:sp>
    <dsp:sp modelId="{80C95E33-098B-4225-9435-37318EA8F6AA}">
      <dsp:nvSpPr>
        <dsp:cNvPr id="0" name=""/>
        <dsp:cNvSpPr/>
      </dsp:nvSpPr>
      <dsp:spPr>
        <a:xfrm>
          <a:off x="0" y="348075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B5B4B6-2926-4FB4-8060-85D7DD64E5D2}">
      <dsp:nvSpPr>
        <dsp:cNvPr id="0" name=""/>
        <dsp:cNvSpPr/>
      </dsp:nvSpPr>
      <dsp:spPr>
        <a:xfrm>
          <a:off x="0" y="348075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/>
            <a:t>Θρομβοκυττάρωση</a:t>
          </a:r>
          <a:r>
            <a:rPr lang="en-US" sz="2200" kern="1200"/>
            <a:t>: TPO </a:t>
          </a:r>
          <a:r>
            <a:rPr lang="el-GR" sz="2200" kern="1200"/>
            <a:t>προσδένεται στα </a:t>
          </a:r>
          <a:r>
            <a:rPr lang="en-US" sz="2200" kern="1200"/>
            <a:t>PLTs </a:t>
          </a:r>
          <a:r>
            <a:rPr lang="el-GR" sz="2200" kern="1200"/>
            <a:t>και ελαχιστοποιούνται τα επίπεδα ελεύθερης </a:t>
          </a:r>
          <a:r>
            <a:rPr lang="en-US" sz="2200" kern="1200"/>
            <a:t>TPO </a:t>
          </a:r>
          <a:r>
            <a:rPr lang="el-GR" sz="2200" kern="1200"/>
            <a:t>για την διέγερση των </a:t>
          </a:r>
          <a:r>
            <a:rPr lang="en-US" sz="2200" kern="1200"/>
            <a:t>MEK</a:t>
          </a:r>
        </a:p>
      </dsp:txBody>
      <dsp:txXfrm>
        <a:off x="0" y="3480751"/>
        <a:ext cx="10515600" cy="8700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633A5E-D6BA-4E30-917E-EF1A51191DF1}">
      <dsp:nvSpPr>
        <dsp:cNvPr id="0" name=""/>
        <dsp:cNvSpPr/>
      </dsp:nvSpPr>
      <dsp:spPr>
        <a:xfrm>
          <a:off x="0" y="537"/>
          <a:ext cx="68919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01E2F-52D7-44A0-9AEB-DA46912221AA}">
      <dsp:nvSpPr>
        <dsp:cNvPr id="0" name=""/>
        <dsp:cNvSpPr/>
      </dsp:nvSpPr>
      <dsp:spPr>
        <a:xfrm>
          <a:off x="0" y="537"/>
          <a:ext cx="6891988" cy="880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Η μεγακαρυοποίηση εξαρτάται από μεταγραφικούς παράγοντες (</a:t>
          </a:r>
          <a:r>
            <a:rPr lang="en-US" sz="1700" kern="1200" dirty="0"/>
            <a:t>GATA1/2, RUNX1, FLI1, MYB</a:t>
          </a:r>
          <a:r>
            <a:rPr lang="el-GR" sz="1700" kern="1200" dirty="0"/>
            <a:t>), κυτταροκίνες, χημειοκίνες</a:t>
          </a:r>
          <a:endParaRPr lang="en-US" sz="1700" kern="1200" dirty="0"/>
        </a:p>
      </dsp:txBody>
      <dsp:txXfrm>
        <a:off x="0" y="537"/>
        <a:ext cx="6891988" cy="880504"/>
      </dsp:txXfrm>
    </dsp:sp>
    <dsp:sp modelId="{861738CD-8CAD-4CB8-B376-A1D02E718B3D}">
      <dsp:nvSpPr>
        <dsp:cNvPr id="0" name=""/>
        <dsp:cNvSpPr/>
      </dsp:nvSpPr>
      <dsp:spPr>
        <a:xfrm>
          <a:off x="0" y="881042"/>
          <a:ext cx="68919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424852-6115-470E-85FE-6ABE5E10D96A}">
      <dsp:nvSpPr>
        <dsp:cNvPr id="0" name=""/>
        <dsp:cNvSpPr/>
      </dsp:nvSpPr>
      <dsp:spPr>
        <a:xfrm>
          <a:off x="0" y="881042"/>
          <a:ext cx="6891988" cy="880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/>
            <a:t>Σημαντικότερη η </a:t>
          </a:r>
          <a:r>
            <a:rPr lang="en-US" sz="1700" kern="1200"/>
            <a:t>TPO</a:t>
          </a:r>
          <a:r>
            <a:rPr lang="el-GR" sz="1700" kern="1200"/>
            <a:t> που προσδένεται στο εξωκυττάριο τμήμα του υποδοχέα </a:t>
          </a:r>
          <a:r>
            <a:rPr lang="en-US" sz="1700" kern="1200"/>
            <a:t>MPL </a:t>
          </a:r>
          <a:r>
            <a:rPr lang="el-GR" sz="1700" kern="1200"/>
            <a:t>στις θέσεις </a:t>
          </a:r>
          <a:r>
            <a:rPr lang="en-US" sz="1700" kern="1200"/>
            <a:t>D261, L265, F104 (</a:t>
          </a:r>
          <a:r>
            <a:rPr lang="el-GR" sz="1700" kern="1200"/>
            <a:t>μεταλλαγμένη στην συγγενή αμεγακαρυοκυτταρική θρομβοπενία)</a:t>
          </a:r>
          <a:endParaRPr lang="en-US" sz="1700" kern="1200"/>
        </a:p>
      </dsp:txBody>
      <dsp:txXfrm>
        <a:off x="0" y="881042"/>
        <a:ext cx="6891988" cy="880504"/>
      </dsp:txXfrm>
    </dsp:sp>
    <dsp:sp modelId="{4F721BA1-EACC-45BC-8FDA-BC5BC369FDAD}">
      <dsp:nvSpPr>
        <dsp:cNvPr id="0" name=""/>
        <dsp:cNvSpPr/>
      </dsp:nvSpPr>
      <dsp:spPr>
        <a:xfrm>
          <a:off x="0" y="1761547"/>
          <a:ext cx="68919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F5865-0647-4704-9B89-2882B0F79539}">
      <dsp:nvSpPr>
        <dsp:cNvPr id="0" name=""/>
        <dsp:cNvSpPr/>
      </dsp:nvSpPr>
      <dsp:spPr>
        <a:xfrm>
          <a:off x="0" y="1761547"/>
          <a:ext cx="6891988" cy="880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/>
            <a:t>Μετά την σύνδεση της </a:t>
          </a:r>
          <a:r>
            <a:rPr lang="en-US" sz="1700" kern="1200"/>
            <a:t>TPO</a:t>
          </a:r>
          <a:r>
            <a:rPr lang="el-GR" sz="1700" kern="1200"/>
            <a:t> ακολουθούν αλλαγές του υποδοχέα με ενεργοποίηση σηματοδοτικών μορίων (</a:t>
          </a:r>
          <a:r>
            <a:rPr lang="en-US" sz="1700" kern="1200"/>
            <a:t>STAT, ERK, PI3K)</a:t>
          </a:r>
        </a:p>
      </dsp:txBody>
      <dsp:txXfrm>
        <a:off x="0" y="1761547"/>
        <a:ext cx="6891988" cy="880504"/>
      </dsp:txXfrm>
    </dsp:sp>
    <dsp:sp modelId="{0C6C7798-B13F-415A-A6DF-39FA7DE6A652}">
      <dsp:nvSpPr>
        <dsp:cNvPr id="0" name=""/>
        <dsp:cNvSpPr/>
      </dsp:nvSpPr>
      <dsp:spPr>
        <a:xfrm>
          <a:off x="0" y="2642052"/>
          <a:ext cx="68919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DAED57-5450-475F-826A-233D3264AB6D}">
      <dsp:nvSpPr>
        <dsp:cNvPr id="0" name=""/>
        <dsp:cNvSpPr/>
      </dsp:nvSpPr>
      <dsp:spPr>
        <a:xfrm>
          <a:off x="0" y="2642052"/>
          <a:ext cx="6891988" cy="880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Romiplostin: </a:t>
          </a:r>
          <a:r>
            <a:rPr lang="el-GR" sz="1700" kern="1200"/>
            <a:t> </a:t>
          </a:r>
          <a:r>
            <a:rPr lang="en-US" sz="1700" kern="1200"/>
            <a:t>TPO </a:t>
          </a:r>
          <a:r>
            <a:rPr lang="el-GR" sz="1700" kern="1200"/>
            <a:t>μιμητής που συνδέεται με την </a:t>
          </a:r>
          <a:r>
            <a:rPr lang="en-US" sz="1700" kern="1200"/>
            <a:t>MPL </a:t>
          </a:r>
          <a:r>
            <a:rPr lang="el-GR" sz="1700" kern="1200"/>
            <a:t>με δύο υποομάδες </a:t>
          </a:r>
          <a:endParaRPr lang="en-US" sz="1700" kern="1200"/>
        </a:p>
      </dsp:txBody>
      <dsp:txXfrm>
        <a:off x="0" y="2642052"/>
        <a:ext cx="6891988" cy="880504"/>
      </dsp:txXfrm>
    </dsp:sp>
    <dsp:sp modelId="{271C9374-EE73-403B-8A69-09E42698C455}">
      <dsp:nvSpPr>
        <dsp:cNvPr id="0" name=""/>
        <dsp:cNvSpPr/>
      </dsp:nvSpPr>
      <dsp:spPr>
        <a:xfrm>
          <a:off x="0" y="3522557"/>
          <a:ext cx="68919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B1C43-2978-49B6-B709-AF1AF70A26DD}">
      <dsp:nvSpPr>
        <dsp:cNvPr id="0" name=""/>
        <dsp:cNvSpPr/>
      </dsp:nvSpPr>
      <dsp:spPr>
        <a:xfrm>
          <a:off x="0" y="3522557"/>
          <a:ext cx="6891988" cy="880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Eltrombopag: </a:t>
          </a:r>
          <a:r>
            <a:rPr lang="el-GR" sz="1700" kern="1200"/>
            <a:t>μη πεπτιδικός </a:t>
          </a:r>
          <a:r>
            <a:rPr lang="en-US" sz="1700" kern="1200"/>
            <a:t>TPO </a:t>
          </a:r>
          <a:r>
            <a:rPr lang="el-GR" sz="1700" kern="1200"/>
            <a:t>μιμητής που συνδέεται διαμεμβρανικά </a:t>
          </a:r>
          <a:endParaRPr lang="en-US" sz="1700" kern="1200"/>
        </a:p>
      </dsp:txBody>
      <dsp:txXfrm>
        <a:off x="0" y="3522557"/>
        <a:ext cx="6891988" cy="8805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98D0E-02B6-480D-B16D-6894FD96AD35}">
      <dsp:nvSpPr>
        <dsp:cNvPr id="0" name=""/>
        <dsp:cNvSpPr/>
      </dsp:nvSpPr>
      <dsp:spPr>
        <a:xfrm>
          <a:off x="0" y="99995"/>
          <a:ext cx="113608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/>
            <a:t>Αζαθειοπρίνη</a:t>
          </a:r>
          <a:r>
            <a:rPr lang="el-GR" sz="1800" kern="1200"/>
            <a:t> (μεγάλη διάρκεια θεραπείας, λοιμώξεις, ναυτία, ηπατοτοξικότητα, ουδετεροπενία, αναιμία)</a:t>
          </a:r>
          <a:endParaRPr lang="en-US" sz="1800" kern="1200"/>
        </a:p>
      </dsp:txBody>
      <dsp:txXfrm>
        <a:off x="34906" y="134901"/>
        <a:ext cx="11290988" cy="645240"/>
      </dsp:txXfrm>
    </dsp:sp>
    <dsp:sp modelId="{BE07BC42-9CCE-46D9-9A3D-0EDC7D5789D3}">
      <dsp:nvSpPr>
        <dsp:cNvPr id="0" name=""/>
        <dsp:cNvSpPr/>
      </dsp:nvSpPr>
      <dsp:spPr>
        <a:xfrm>
          <a:off x="0" y="866887"/>
          <a:ext cx="113608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/>
            <a:t>Κυκλοφωσφαμίδη</a:t>
          </a:r>
          <a:r>
            <a:rPr lang="el-GR" sz="1800" kern="1200"/>
            <a:t> (μυελοκαταστολή, λοιμώξεις, στειρότητα, δευτερογενείς κακοήθειες;, αιμορραγική κυστίτιδα)</a:t>
          </a:r>
          <a:endParaRPr lang="en-US" sz="1800" kern="1200"/>
        </a:p>
      </dsp:txBody>
      <dsp:txXfrm>
        <a:off x="34906" y="901793"/>
        <a:ext cx="11290988" cy="645240"/>
      </dsp:txXfrm>
    </dsp:sp>
    <dsp:sp modelId="{CFAE4650-55A1-4921-9D53-3DF1751D8F00}">
      <dsp:nvSpPr>
        <dsp:cNvPr id="0" name=""/>
        <dsp:cNvSpPr/>
      </dsp:nvSpPr>
      <dsp:spPr>
        <a:xfrm>
          <a:off x="0" y="1633780"/>
          <a:ext cx="113608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/>
            <a:t>Κυκλοσπορίνη Α</a:t>
          </a:r>
          <a:r>
            <a:rPr lang="el-GR" sz="1800" kern="1200"/>
            <a:t> (υπερπλασία ούλων, υπέρταση, νεφροτοξικότητα, ναυτία)</a:t>
          </a:r>
          <a:endParaRPr lang="en-US" sz="1800" kern="1200"/>
        </a:p>
      </dsp:txBody>
      <dsp:txXfrm>
        <a:off x="34906" y="1668686"/>
        <a:ext cx="11290988" cy="645240"/>
      </dsp:txXfrm>
    </dsp:sp>
    <dsp:sp modelId="{0098ADC9-27AD-4F09-A74A-DBE07FDE2B1F}">
      <dsp:nvSpPr>
        <dsp:cNvPr id="0" name=""/>
        <dsp:cNvSpPr/>
      </dsp:nvSpPr>
      <dsp:spPr>
        <a:xfrm>
          <a:off x="0" y="2400673"/>
          <a:ext cx="113608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/>
            <a:t>Νταναζόλη</a:t>
          </a:r>
          <a:r>
            <a:rPr lang="el-GR" sz="1800" kern="1200"/>
            <a:t> (αυξημένοι δείκτες ηπατικής λειτουργίας, αύξηση βάρους, ακμή, εξάνθημα, αλλαγές διάθεσης, αμηνόρροια, αρρενοποίηση</a:t>
          </a:r>
          <a:endParaRPr lang="en-US" sz="1800" kern="1200"/>
        </a:p>
      </dsp:txBody>
      <dsp:txXfrm>
        <a:off x="34906" y="2435579"/>
        <a:ext cx="11290988" cy="645240"/>
      </dsp:txXfrm>
    </dsp:sp>
    <dsp:sp modelId="{3E3C3DB4-BCBE-4605-8C55-2647AC76F1ED}">
      <dsp:nvSpPr>
        <dsp:cNvPr id="0" name=""/>
        <dsp:cNvSpPr/>
      </dsp:nvSpPr>
      <dsp:spPr>
        <a:xfrm>
          <a:off x="0" y="3167566"/>
          <a:ext cx="113608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/>
            <a:t>Δαψόνη</a:t>
          </a:r>
          <a:r>
            <a:rPr lang="el-GR" sz="1800" kern="1200"/>
            <a:t> (μεθαιμοσφαιριναιμία, αιμόλυση,όχι σε ανεπάρκεια G6PD)</a:t>
          </a:r>
          <a:endParaRPr lang="en-US" sz="1800" kern="1200"/>
        </a:p>
      </dsp:txBody>
      <dsp:txXfrm>
        <a:off x="34906" y="3202472"/>
        <a:ext cx="11290988" cy="645240"/>
      </dsp:txXfrm>
    </dsp:sp>
    <dsp:sp modelId="{E586BE3C-E10D-4854-BF13-7DE4D2B21A10}">
      <dsp:nvSpPr>
        <dsp:cNvPr id="0" name=""/>
        <dsp:cNvSpPr/>
      </dsp:nvSpPr>
      <dsp:spPr>
        <a:xfrm>
          <a:off x="0" y="3934459"/>
          <a:ext cx="113608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/>
            <a:t>Mycophenolate Mofetil</a:t>
          </a:r>
          <a:r>
            <a:rPr lang="el-GR" sz="1800" kern="1200"/>
            <a:t> (διάρροια, αναιμία, ουδετεροπενία, ιογενείς λοιμώξεις, σε παρατεταμένη χρήση κίνδυνος κακοήθειας και λευκοεγκεφαλοπάθειας)</a:t>
          </a:r>
          <a:endParaRPr lang="en-US" sz="1800" kern="1200"/>
        </a:p>
      </dsp:txBody>
      <dsp:txXfrm>
        <a:off x="34906" y="3969365"/>
        <a:ext cx="11290988" cy="645240"/>
      </dsp:txXfrm>
    </dsp:sp>
    <dsp:sp modelId="{9F385791-E095-4D86-9AB5-106C1643D53E}">
      <dsp:nvSpPr>
        <dsp:cNvPr id="0" name=""/>
        <dsp:cNvSpPr/>
      </dsp:nvSpPr>
      <dsp:spPr>
        <a:xfrm>
          <a:off x="0" y="4701352"/>
          <a:ext cx="11360800" cy="7150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/>
            <a:t>Αλκαλοειδή της βίνκα</a:t>
          </a:r>
          <a:r>
            <a:rPr lang="el-GR" sz="1800" kern="1200"/>
            <a:t> (νευροπάθεια, μυελοκαταστολή, δυσκοιλιότητα, υπονατριαιμία)</a:t>
          </a:r>
          <a:endParaRPr lang="en-US" sz="1800" kern="1200"/>
        </a:p>
      </dsp:txBody>
      <dsp:txXfrm>
        <a:off x="34906" y="4736258"/>
        <a:ext cx="11290988" cy="6452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98D0E-02B6-480D-B16D-6894FD96AD35}">
      <dsp:nvSpPr>
        <dsp:cNvPr id="0" name=""/>
        <dsp:cNvSpPr/>
      </dsp:nvSpPr>
      <dsp:spPr>
        <a:xfrm>
          <a:off x="0" y="85571"/>
          <a:ext cx="11360800" cy="1286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 dirty="0"/>
            <a:t>Νέοι αγωνιστές υποδοχέων </a:t>
          </a:r>
          <a:r>
            <a:rPr lang="en-US" sz="2300" kern="1200" dirty="0"/>
            <a:t>TPO (</a:t>
          </a:r>
          <a:r>
            <a:rPr lang="en-US" sz="2300" kern="1200" dirty="0" err="1"/>
            <a:t>avatrombopag</a:t>
          </a:r>
          <a:r>
            <a:rPr lang="en-US" sz="2300" kern="1200" dirty="0"/>
            <a:t>, </a:t>
          </a:r>
          <a:r>
            <a:rPr lang="en-US" sz="2300" kern="1200" dirty="0" err="1"/>
            <a:t>lusutrombopag</a:t>
          </a:r>
          <a:r>
            <a:rPr lang="en-US" sz="2300" kern="1200" dirty="0"/>
            <a:t>): pos, </a:t>
          </a:r>
          <a:r>
            <a:rPr lang="el-GR" sz="2300" kern="1200" dirty="0"/>
            <a:t>χωρίς δράση με τροφή, απάντηση στο 70%</a:t>
          </a:r>
          <a:endParaRPr lang="en-US" sz="2300" kern="1200" dirty="0"/>
        </a:p>
      </dsp:txBody>
      <dsp:txXfrm>
        <a:off x="62808" y="148379"/>
        <a:ext cx="11235184" cy="1161018"/>
      </dsp:txXfrm>
    </dsp:sp>
    <dsp:sp modelId="{BE07BC42-9CCE-46D9-9A3D-0EDC7D5789D3}">
      <dsp:nvSpPr>
        <dsp:cNvPr id="0" name=""/>
        <dsp:cNvSpPr/>
      </dsp:nvSpPr>
      <dsp:spPr>
        <a:xfrm>
          <a:off x="0" y="1438445"/>
          <a:ext cx="11360800" cy="1286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Fostamatinib (</a:t>
          </a:r>
          <a:r>
            <a:rPr lang="en-US" sz="2300" kern="1200" dirty="0" err="1"/>
            <a:t>Syk</a:t>
          </a:r>
          <a:r>
            <a:rPr lang="en-US" sz="2300" kern="1200" dirty="0"/>
            <a:t> inhibitor): phase III (adults)</a:t>
          </a:r>
          <a:r>
            <a:rPr lang="el-GR" sz="2300" kern="1200" dirty="0"/>
            <a:t>, απάντηση στο 43% εντός 2 εβδομάδων, διάρροια/υπέρταση</a:t>
          </a:r>
          <a:endParaRPr lang="en-US" sz="2300" kern="1200" dirty="0"/>
        </a:p>
      </dsp:txBody>
      <dsp:txXfrm>
        <a:off x="62808" y="1501253"/>
        <a:ext cx="11235184" cy="1161018"/>
      </dsp:txXfrm>
    </dsp:sp>
    <dsp:sp modelId="{CFAE4650-55A1-4921-9D53-3DF1751D8F00}">
      <dsp:nvSpPr>
        <dsp:cNvPr id="0" name=""/>
        <dsp:cNvSpPr/>
      </dsp:nvSpPr>
      <dsp:spPr>
        <a:xfrm>
          <a:off x="0" y="2791320"/>
          <a:ext cx="11360800" cy="1286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 dirty="0"/>
            <a:t>ΒΤΚ (</a:t>
          </a:r>
          <a:r>
            <a:rPr lang="en-US" sz="2300" kern="1200" dirty="0"/>
            <a:t>ibrutinib, </a:t>
          </a:r>
          <a:r>
            <a:rPr lang="en-US" sz="2300" kern="1200" dirty="0" err="1"/>
            <a:t>rilzabrutinib</a:t>
          </a:r>
          <a:r>
            <a:rPr lang="en-US" sz="2300" kern="1200" dirty="0"/>
            <a:t>)</a:t>
          </a:r>
        </a:p>
      </dsp:txBody>
      <dsp:txXfrm>
        <a:off x="62808" y="2854128"/>
        <a:ext cx="11235184" cy="1161018"/>
      </dsp:txXfrm>
    </dsp:sp>
    <dsp:sp modelId="{0098ADC9-27AD-4F09-A74A-DBE07FDE2B1F}">
      <dsp:nvSpPr>
        <dsp:cNvPr id="0" name=""/>
        <dsp:cNvSpPr/>
      </dsp:nvSpPr>
      <dsp:spPr>
        <a:xfrm>
          <a:off x="0" y="4144194"/>
          <a:ext cx="11360800" cy="1286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Oseltamivir: </a:t>
          </a:r>
          <a:r>
            <a:rPr lang="el-GR" sz="2300" kern="1200" dirty="0"/>
            <a:t>αναστολέας νευραμινιδάσης που αποτελεί ένζυμο που ενέχεται στην αποσιαλοποίηση των </a:t>
          </a:r>
          <a:r>
            <a:rPr lang="en-US" sz="2300" kern="1200" dirty="0"/>
            <a:t>PLTs </a:t>
          </a:r>
          <a:r>
            <a:rPr lang="el-GR" sz="2300" kern="1200" dirty="0"/>
            <a:t>χρησιμοποιήθηκε σε συνδυσμό με ανοσοκατασταλτικό ή </a:t>
          </a:r>
          <a:r>
            <a:rPr lang="en-US" sz="2300" kern="1200" dirty="0"/>
            <a:t>TPO-RA </a:t>
          </a:r>
          <a:r>
            <a:rPr lang="el-GR" sz="2300" kern="1200" dirty="0"/>
            <a:t>οδήγησε σε απάντηση στα 2/3 των ασθενών</a:t>
          </a:r>
          <a:endParaRPr lang="en-US" sz="2300" kern="1200" dirty="0"/>
        </a:p>
      </dsp:txBody>
      <dsp:txXfrm>
        <a:off x="62808" y="4207002"/>
        <a:ext cx="11235184" cy="1161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0.08065</cdr:x>
      <cdr:y>0.10514</cdr:y>
    </cdr:from>
    <cdr:to>
      <cdr:x>0.21354</cdr:x>
      <cdr:y>0.28991</cdr:y>
    </cdr:to>
    <cdr:grpSp>
      <cdr:nvGrpSpPr>
        <cdr:cNvPr id="4" name="Group 3">
          <a:extLst xmlns:a="http://schemas.openxmlformats.org/drawingml/2006/main">
            <a:ext uri="{FF2B5EF4-FFF2-40B4-BE49-F238E27FC236}">
              <a16:creationId xmlns:a16="http://schemas.microsoft.com/office/drawing/2014/main" id="{4D1907F8-3483-4FBC-AED9-FF14184528C4}"/>
            </a:ext>
          </a:extLst>
        </cdr:cNvPr>
        <cdr:cNvGrpSpPr/>
      </cdr:nvGrpSpPr>
      <cdr:grpSpPr>
        <a:xfrm xmlns:a="http://schemas.openxmlformats.org/drawingml/2006/main">
          <a:off x="466548" y="453362"/>
          <a:ext cx="768749" cy="796726"/>
          <a:chOff x="546194" y="350065"/>
          <a:chExt cx="576580" cy="530860"/>
        </a:xfrm>
      </cdr:grpSpPr>
      <cdr:sp macro="" textlink="">
        <cdr:nvSpPr>
          <cdr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0D0B0C-D1C1-4552-8BAC-5CA2C8A3F681}"/>
              </a:ext>
            </a:extLst>
          </cdr:cNvPr>
          <cdr:cNvSpPr/>
        </cdr:nvSpPr>
        <cdr:spPr>
          <a:xfrm xmlns:a="http://schemas.openxmlformats.org/drawingml/2006/main">
            <a:off x="546194" y="350065"/>
            <a:ext cx="51816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vertOverflow="clip"/>
          <a:lstStyle xmlns:a="http://schemas.openxmlformats.org/drawingml/2006/main"/>
          <a:p xmlns:a="http://schemas.openxmlformats.org/drawingml/2006/main">
            <a:endParaRPr lang="en-US" dirty="0"/>
          </a:p>
        </cdr:txBody>
      </cdr:sp>
      <cdr:sp macro="" textlink="">
        <cdr:nvSpPr>
          <cdr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4EFEB1D-139E-45D8-8586-544588C4AF6B}"/>
              </a:ext>
            </a:extLst>
          </cdr:cNvPr>
          <cdr:cNvSpPr/>
        </cdr:nvSpPr>
        <cdr:spPr>
          <a:xfrm xmlns:a="http://schemas.openxmlformats.org/drawingml/2006/main">
            <a:off x="858614" y="518975"/>
            <a:ext cx="26416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/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endParaRPr lang="en-US" dirty="0"/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3320A-2235-48E2-BB0E-86929E18E955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7CD6B-3EC6-4381-9F94-56131C46E6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7795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19516-6BD4-46C5-B0C1-8C7DFAE6776D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643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35127-6EEC-4DBD-AD5F-EBEEF05E2E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359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a0767897a5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a0767897a5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a0767897a5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a0767897a5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0119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35127-6EEC-4DBD-AD5F-EBEEF05E2E5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389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35127-6EEC-4DBD-AD5F-EBEEF05E2E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99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35127-6EEC-4DBD-AD5F-EBEEF05E2E5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650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87CD6B-3EC6-4381-9F94-56131C46E64A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5117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a07e8cedd3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a07e8cedd3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a07e8cedd3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a07e8cedd3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9ba9597f1c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9ba9597f1c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9ba9597f1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9ba9597f1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9ba9597f1c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9ba9597f1c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9ba9598e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9ba9598e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429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9bcd89f90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9bcd89f90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62479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165D4A-87E5-40C2-AF98-FD47C0034E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0988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165D4A-87E5-40C2-AF98-FD47C0034E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172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9bcd89f902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9bcd89f902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9bcd89f902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9bcd89f902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03544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9bcd89f902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9bcd89f902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a0adc225c6_4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a0adc225c6_4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97C95-C260-05C5-69C5-F6A403FAE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A46AA5-B5C3-5637-CE10-E5BE75F55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246FD-D245-45DE-1CE9-C5D025C46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5357-0513-4499-B31F-A60761EAB0DC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DD52F-ECBE-4039-7DBA-6306F8E65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F82B0-C1C3-30B3-E4FA-B5E6DD7B5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B0252-7B7C-4E08-AADF-781683E748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422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B4E88-B879-A169-9BF3-0387EEC15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60136-A095-F8EB-05CA-3CF5B8616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CFC63-AEE7-F9D2-A6AB-14E1E74B9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5357-0513-4499-B31F-A60761EAB0DC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42C15-4CC4-6DAF-F331-ED4E2D5FA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EDB34-600D-E264-F473-AE2B85171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B0252-7B7C-4E08-AADF-781683E748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08420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E7E6F-1F8C-3602-BAEF-BD84E3160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195C6-6713-BC0A-F97B-335A222FC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568E2-9D5E-B17C-C7E7-411470D7A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5357-0513-4499-B31F-A60761EAB0DC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69AA2-AA51-4FD7-4D24-841A17D01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F7273-03E3-426F-CE2F-5A6441341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B0252-7B7C-4E08-AADF-781683E748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906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6DA3-78FE-DFE4-0209-AA413CE6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95820-6B6A-A95D-73AB-F5DA55250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31974-6F45-C90E-3C1D-21164A334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530632-6931-EEBA-FE6B-D07A456A6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5357-0513-4499-B31F-A60761EAB0DC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30C44-E62D-F213-8AE2-C412E201B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D2DC41-CE53-F60F-53C5-2A5EDF8A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B0252-7B7C-4E08-AADF-781683E748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4410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6DC0-9597-3E70-6126-20F28CECA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E85B7-4031-5B55-F9F6-25F1210CD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439B9-78CF-3FE4-85DA-328057E8B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1EA353-BC0D-E570-E4F2-D32FFF0D55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921CCB-97C1-48E2-1FA5-FB8497E457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F86A9C-DDF9-CC8B-AC12-719E6577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5357-0513-4499-B31F-A60761EAB0DC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B37CC8-9686-EBBC-24FD-075687E9A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F46ADF-C2D8-2D37-E6A9-40E6412A1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B0252-7B7C-4E08-AADF-781683E748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865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89149-47EF-FA4C-77D0-DEE253B65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7007C0-7FF0-7382-6D0A-014C71E27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5357-0513-4499-B31F-A60761EAB0DC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2A6DB9-74D7-4D8A-BAF7-CEB8310BA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92BD57-D58F-820A-23E2-C7344FA94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B0252-7B7C-4E08-AADF-781683E748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5460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8D1159-BAD6-B6EC-FDF2-DA59E951C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5357-0513-4499-B31F-A60761EAB0DC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E7FF16-5F41-AA01-FEDE-7560F6B56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A2AB3-9BE8-5F9D-58BD-771F4D19D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B0252-7B7C-4E08-AADF-781683E748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4040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EC5B1-60DD-8B94-9494-6A16ABF04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1C340-12AD-6601-C05D-D44110939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C6746-4C9A-E273-63BD-331F0A3AE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1DB35-7B99-035D-D4F2-AD54DB84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5357-0513-4499-B31F-A60761EAB0DC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78672B-CC48-BA8C-0B0E-28F12BA88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6C28E-0EAC-7878-1AE3-C0DB2D2B7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B0252-7B7C-4E08-AADF-781683E748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0101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049B4-D03A-9E21-E7CE-DC0CD5364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1D5109-C561-F3AA-3158-8D3DE17149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D1FC4-BF99-3462-0436-1CFA792B6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792FB-182D-FF75-4C44-874D64EEE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5357-0513-4499-B31F-A60761EAB0DC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D57CD-F1C0-A1A6-359F-69EC9811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7EC3C-2289-D942-1790-552B0EC7C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B0252-7B7C-4E08-AADF-781683E748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0128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9F557-8929-117E-9FE9-3D87C1794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2FA2F-2366-24D1-E82C-F67A06CA1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461DC-044B-9A5E-9D93-1A646EE7A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5357-0513-4499-B31F-A60761EAB0DC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71F7C-54CF-A4BE-3ABC-690D98772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07AE7-8DEA-205A-4A2D-1B071B725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B0252-7B7C-4E08-AADF-781683E748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872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9A8DA6-BC63-6263-12D7-D70923A7CF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5F7DD4-27E9-112E-0828-6A97EEBB4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B0929-D028-16B8-4ABC-3C6E510A3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5357-0513-4499-B31F-A60761EAB0DC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4A07E-A844-F802-DF9C-CA087D0E7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39661-3F89-100C-AA7E-408F41CB4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B0252-7B7C-4E08-AADF-781683E748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4208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100" y="6727600"/>
            <a:ext cx="12192000" cy="13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415600" y="1688433"/>
            <a:ext cx="11360800" cy="44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l" smtClean="0"/>
              <a:pPr/>
              <a:t>‹#›</a:t>
            </a:fld>
            <a:endParaRPr lang="el"/>
          </a:p>
        </p:txBody>
      </p:sp>
    </p:spTree>
    <p:extLst>
      <p:ext uri="{BB962C8B-B14F-4D97-AF65-F5344CB8AC3E}">
        <p14:creationId xmlns:p14="http://schemas.microsoft.com/office/powerpoint/2010/main" val="3273461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00" y="2"/>
            <a:ext cx="11040000" cy="1402293"/>
          </a:xfrm>
        </p:spPr>
        <p:txBody>
          <a:bodyPr anchor="b">
            <a:normAutofit/>
          </a:bodyPr>
          <a:lstStyle>
            <a:lvl1pPr>
              <a:defRPr sz="4267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00" y="1575673"/>
            <a:ext cx="11040000" cy="4351339"/>
          </a:xfrm>
        </p:spPr>
        <p:txBody>
          <a:bodyPr/>
          <a:lstStyle>
            <a:lvl1pPr marL="306910" indent="-306910">
              <a:buClr>
                <a:schemeClr val="tx2"/>
              </a:buClr>
              <a:defRPr sz="2667">
                <a:latin typeface="Univers Condensed" panose="020B0506020202050204" pitchFamily="34" charset="0"/>
              </a:defRPr>
            </a:lvl1pPr>
            <a:lvl2pPr marL="683667" indent="-298443">
              <a:buClr>
                <a:schemeClr val="tx2"/>
              </a:buClr>
              <a:buFont typeface="Arial" panose="020B0604020202020204" pitchFamily="34" charset="0"/>
              <a:buChar char="–"/>
              <a:defRPr>
                <a:latin typeface="Univers Condensed" panose="020B0506020202050204" pitchFamily="34" charset="0"/>
              </a:defRPr>
            </a:lvl2pPr>
            <a:lvl3pPr marL="1071007" indent="-228594">
              <a:buClr>
                <a:schemeClr val="tx2"/>
              </a:buClr>
              <a:buFont typeface="Wingdings" panose="05000000000000000000" pitchFamily="2" charset="2"/>
              <a:buChar char="§"/>
              <a:defRPr sz="2133">
                <a:latin typeface="Univers Condensed" panose="020B0506020202050204" pitchFamily="34" charset="0"/>
              </a:defRPr>
            </a:lvl3pPr>
            <a:lvl4pPr marL="1526079" indent="-298443">
              <a:buClr>
                <a:schemeClr val="tx2"/>
              </a:buClr>
              <a:buFont typeface="Wingdings" panose="05000000000000000000" pitchFamily="2" charset="2"/>
              <a:buChar char="ü"/>
              <a:defRPr sz="1867">
                <a:latin typeface="Univers Condensed" panose="020B0506020202050204" pitchFamily="34" charset="0"/>
              </a:defRPr>
            </a:lvl4pPr>
            <a:lvl5pPr marL="1983268" indent="-309026">
              <a:buClr>
                <a:schemeClr val="tx2"/>
              </a:buClr>
              <a:buFont typeface="Wingdings" panose="05000000000000000000" pitchFamily="2" charset="2"/>
              <a:buChar char="Ø"/>
              <a:defRPr sz="1600">
                <a:latin typeface="Univers Condensed" panose="020B050602020205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6B21C07-DC55-4DBF-863F-4A6690F361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599468"/>
            <a:ext cx="5967136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1200">
                <a:latin typeface="Univers Condensed" panose="020B050602020205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A718093-27AE-486A-9384-EA65CBAAB1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4866" y="6599468"/>
            <a:ext cx="5967135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r">
              <a:spcBef>
                <a:spcPts val="0"/>
              </a:spcBef>
              <a:buNone/>
              <a:defRPr sz="1200">
                <a:latin typeface="Univers Condensed" panose="020B050602020205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8039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00" y="2"/>
            <a:ext cx="11040000" cy="1402293"/>
          </a:xfrm>
        </p:spPr>
        <p:txBody>
          <a:bodyPr anchor="b">
            <a:normAutofit/>
          </a:bodyPr>
          <a:lstStyle>
            <a:lvl1pPr>
              <a:defRPr sz="4267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00" y="1575673"/>
            <a:ext cx="11040000" cy="4351339"/>
          </a:xfrm>
        </p:spPr>
        <p:txBody>
          <a:bodyPr/>
          <a:lstStyle>
            <a:lvl1pPr marL="306910" indent="-306910">
              <a:buClr>
                <a:schemeClr val="tx2"/>
              </a:buClr>
              <a:defRPr sz="2667">
                <a:latin typeface="Univers Condensed" panose="020B0506020202050204" pitchFamily="34" charset="0"/>
              </a:defRPr>
            </a:lvl1pPr>
            <a:lvl2pPr marL="683667" indent="-298443">
              <a:buClr>
                <a:schemeClr val="tx2"/>
              </a:buClr>
              <a:buFont typeface="Arial" panose="020B0604020202020204" pitchFamily="34" charset="0"/>
              <a:buChar char="–"/>
              <a:defRPr>
                <a:latin typeface="Univers Condensed" panose="020B0506020202050204" pitchFamily="34" charset="0"/>
              </a:defRPr>
            </a:lvl2pPr>
            <a:lvl3pPr marL="1071007" indent="-228594">
              <a:buClr>
                <a:schemeClr val="tx2"/>
              </a:buClr>
              <a:buFont typeface="Wingdings" panose="05000000000000000000" pitchFamily="2" charset="2"/>
              <a:buChar char="§"/>
              <a:defRPr sz="2133">
                <a:latin typeface="Univers Condensed" panose="020B0506020202050204" pitchFamily="34" charset="0"/>
              </a:defRPr>
            </a:lvl3pPr>
            <a:lvl4pPr marL="1526079" indent="-298443">
              <a:buClr>
                <a:schemeClr val="tx2"/>
              </a:buClr>
              <a:buFont typeface="Wingdings" panose="05000000000000000000" pitchFamily="2" charset="2"/>
              <a:buChar char="ü"/>
              <a:defRPr sz="1867">
                <a:latin typeface="Univers Condensed" panose="020B0506020202050204" pitchFamily="34" charset="0"/>
              </a:defRPr>
            </a:lvl4pPr>
            <a:lvl5pPr marL="1983268" indent="-309026">
              <a:buClr>
                <a:schemeClr val="tx2"/>
              </a:buClr>
              <a:buFont typeface="Wingdings" panose="05000000000000000000" pitchFamily="2" charset="2"/>
              <a:buChar char="Ø"/>
              <a:defRPr sz="1600">
                <a:latin typeface="Univers Condensed" panose="020B050602020205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6B21C07-DC55-4DBF-863F-4A6690F361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599468"/>
            <a:ext cx="5967136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1200">
                <a:latin typeface="Univers Condensed" panose="020B050602020205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A718093-27AE-486A-9384-EA65CBAAB1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4866" y="6599468"/>
            <a:ext cx="5967135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r">
              <a:spcBef>
                <a:spcPts val="0"/>
              </a:spcBef>
              <a:buNone/>
              <a:defRPr sz="1200">
                <a:latin typeface="Univers Condensed" panose="020B050602020205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346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00" y="2"/>
            <a:ext cx="11040000" cy="1402293"/>
          </a:xfrm>
        </p:spPr>
        <p:txBody>
          <a:bodyPr anchor="b">
            <a:normAutofit/>
          </a:bodyPr>
          <a:lstStyle>
            <a:lvl1pPr>
              <a:defRPr sz="4267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00" y="1575673"/>
            <a:ext cx="11040000" cy="4351339"/>
          </a:xfrm>
        </p:spPr>
        <p:txBody>
          <a:bodyPr/>
          <a:lstStyle>
            <a:lvl1pPr marL="306910" indent="-306910">
              <a:buClr>
                <a:schemeClr val="tx2"/>
              </a:buClr>
              <a:defRPr sz="2667">
                <a:latin typeface="Univers Condensed" panose="020B0506020202050204" pitchFamily="34" charset="0"/>
              </a:defRPr>
            </a:lvl1pPr>
            <a:lvl2pPr marL="683667" indent="-298443">
              <a:buClr>
                <a:schemeClr val="tx2"/>
              </a:buClr>
              <a:buFont typeface="Arial" panose="020B0604020202020204" pitchFamily="34" charset="0"/>
              <a:buChar char="–"/>
              <a:defRPr>
                <a:latin typeface="Univers Condensed" panose="020B0506020202050204" pitchFamily="34" charset="0"/>
              </a:defRPr>
            </a:lvl2pPr>
            <a:lvl3pPr marL="1071007" indent="-228594">
              <a:buClr>
                <a:schemeClr val="tx2"/>
              </a:buClr>
              <a:buFont typeface="Wingdings" panose="05000000000000000000" pitchFamily="2" charset="2"/>
              <a:buChar char="§"/>
              <a:defRPr sz="2133">
                <a:latin typeface="Univers Condensed" panose="020B0506020202050204" pitchFamily="34" charset="0"/>
              </a:defRPr>
            </a:lvl3pPr>
            <a:lvl4pPr marL="1526079" indent="-298443">
              <a:buClr>
                <a:schemeClr val="tx2"/>
              </a:buClr>
              <a:buFont typeface="Wingdings" panose="05000000000000000000" pitchFamily="2" charset="2"/>
              <a:buChar char="ü"/>
              <a:defRPr sz="1867">
                <a:latin typeface="Univers Condensed" panose="020B0506020202050204" pitchFamily="34" charset="0"/>
              </a:defRPr>
            </a:lvl4pPr>
            <a:lvl5pPr marL="1983268" indent="-309026">
              <a:buClr>
                <a:schemeClr val="tx2"/>
              </a:buClr>
              <a:buFont typeface="Wingdings" panose="05000000000000000000" pitchFamily="2" charset="2"/>
              <a:buChar char="Ø"/>
              <a:defRPr sz="1600">
                <a:latin typeface="Univers Condensed" panose="020B050602020205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6B21C07-DC55-4DBF-863F-4A6690F361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599468"/>
            <a:ext cx="5967136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1200">
                <a:latin typeface="Univers Condensed" panose="020B050602020205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A718093-27AE-486A-9384-EA65CBAAB1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4866" y="6599468"/>
            <a:ext cx="5967135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r">
              <a:spcBef>
                <a:spcPts val="0"/>
              </a:spcBef>
              <a:buNone/>
              <a:defRPr sz="1200">
                <a:latin typeface="Univers Condensed" panose="020B050602020205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002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00" y="2"/>
            <a:ext cx="11040000" cy="1402293"/>
          </a:xfrm>
        </p:spPr>
        <p:txBody>
          <a:bodyPr anchor="b">
            <a:normAutofit/>
          </a:bodyPr>
          <a:lstStyle>
            <a:lvl1pPr>
              <a:defRPr sz="4267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00" y="1575673"/>
            <a:ext cx="11040000" cy="4351339"/>
          </a:xfrm>
        </p:spPr>
        <p:txBody>
          <a:bodyPr/>
          <a:lstStyle>
            <a:lvl1pPr marL="306910" indent="-306910">
              <a:buClr>
                <a:schemeClr val="tx2"/>
              </a:buClr>
              <a:defRPr sz="2667">
                <a:latin typeface="Univers Condensed" panose="020B0506020202050204" pitchFamily="34" charset="0"/>
              </a:defRPr>
            </a:lvl1pPr>
            <a:lvl2pPr marL="683667" indent="-298443">
              <a:buClr>
                <a:schemeClr val="tx2"/>
              </a:buClr>
              <a:buFont typeface="Arial" panose="020B0604020202020204" pitchFamily="34" charset="0"/>
              <a:buChar char="–"/>
              <a:defRPr>
                <a:latin typeface="Univers Condensed" panose="020B0506020202050204" pitchFamily="34" charset="0"/>
              </a:defRPr>
            </a:lvl2pPr>
            <a:lvl3pPr marL="1071007" indent="-228594">
              <a:buClr>
                <a:schemeClr val="tx2"/>
              </a:buClr>
              <a:buFont typeface="Wingdings" panose="05000000000000000000" pitchFamily="2" charset="2"/>
              <a:buChar char="§"/>
              <a:defRPr sz="2133">
                <a:latin typeface="Univers Condensed" panose="020B0506020202050204" pitchFamily="34" charset="0"/>
              </a:defRPr>
            </a:lvl3pPr>
            <a:lvl4pPr marL="1526079" indent="-298443">
              <a:buClr>
                <a:schemeClr val="tx2"/>
              </a:buClr>
              <a:buFont typeface="Wingdings" panose="05000000000000000000" pitchFamily="2" charset="2"/>
              <a:buChar char="ü"/>
              <a:defRPr sz="1867">
                <a:latin typeface="Univers Condensed" panose="020B0506020202050204" pitchFamily="34" charset="0"/>
              </a:defRPr>
            </a:lvl4pPr>
            <a:lvl5pPr marL="1983268" indent="-309026">
              <a:buClr>
                <a:schemeClr val="tx2"/>
              </a:buClr>
              <a:buFont typeface="Wingdings" panose="05000000000000000000" pitchFamily="2" charset="2"/>
              <a:buChar char="Ø"/>
              <a:defRPr sz="1600">
                <a:latin typeface="Univers Condensed" panose="020B050602020205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6B21C07-DC55-4DBF-863F-4A6690F361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599468"/>
            <a:ext cx="5967136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1200">
                <a:latin typeface="Univers Condensed" panose="020B050602020205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A718093-27AE-486A-9384-EA65CBAAB1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4866" y="6599468"/>
            <a:ext cx="5967135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r">
              <a:spcBef>
                <a:spcPts val="0"/>
              </a:spcBef>
              <a:buNone/>
              <a:defRPr sz="1200">
                <a:latin typeface="Univers Condensed" panose="020B050602020205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1209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00" y="1"/>
            <a:ext cx="11040000" cy="140229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00" y="1575673"/>
            <a:ext cx="5443800" cy="435133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75673"/>
            <a:ext cx="54438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5D19322-ED56-421D-A2DE-F12DA3C2B4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599468"/>
            <a:ext cx="5967136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08C478A-3244-48EE-BB43-4E61F286C7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4866" y="6599468"/>
            <a:ext cx="5967135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r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04111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00" y="1"/>
            <a:ext cx="11040000" cy="140229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00" y="1575673"/>
            <a:ext cx="5443800" cy="435133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75673"/>
            <a:ext cx="54438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5D19322-ED56-421D-A2DE-F12DA3C2B4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599468"/>
            <a:ext cx="5967136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08C478A-3244-48EE-BB43-4E61F286C7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4866" y="6599468"/>
            <a:ext cx="5967135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r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5069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00" y="2"/>
            <a:ext cx="11040000" cy="1402293"/>
          </a:xfrm>
        </p:spPr>
        <p:txBody>
          <a:bodyPr anchor="b">
            <a:normAutofit/>
          </a:bodyPr>
          <a:lstStyle>
            <a:lvl1pPr>
              <a:defRPr sz="4267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00" y="1575673"/>
            <a:ext cx="11040000" cy="4351339"/>
          </a:xfrm>
        </p:spPr>
        <p:txBody>
          <a:bodyPr/>
          <a:lstStyle>
            <a:lvl1pPr marL="306910" indent="-306910">
              <a:buClr>
                <a:schemeClr val="tx2"/>
              </a:buClr>
              <a:defRPr sz="2667">
                <a:latin typeface="Univers Condensed" panose="020B0506020202050204" pitchFamily="34" charset="0"/>
              </a:defRPr>
            </a:lvl1pPr>
            <a:lvl2pPr marL="683667" indent="-298443">
              <a:buClr>
                <a:schemeClr val="tx2"/>
              </a:buClr>
              <a:buFont typeface="Arial" panose="020B0604020202020204" pitchFamily="34" charset="0"/>
              <a:buChar char="–"/>
              <a:defRPr>
                <a:latin typeface="Univers Condensed" panose="020B0506020202050204" pitchFamily="34" charset="0"/>
              </a:defRPr>
            </a:lvl2pPr>
            <a:lvl3pPr marL="1071007" indent="-228594">
              <a:buClr>
                <a:schemeClr val="tx2"/>
              </a:buClr>
              <a:buFont typeface="Wingdings" panose="05000000000000000000" pitchFamily="2" charset="2"/>
              <a:buChar char="§"/>
              <a:defRPr sz="2133">
                <a:latin typeface="Univers Condensed" panose="020B0506020202050204" pitchFamily="34" charset="0"/>
              </a:defRPr>
            </a:lvl3pPr>
            <a:lvl4pPr marL="1526079" indent="-298443">
              <a:buClr>
                <a:schemeClr val="tx2"/>
              </a:buClr>
              <a:buFont typeface="Wingdings" panose="05000000000000000000" pitchFamily="2" charset="2"/>
              <a:buChar char="ü"/>
              <a:defRPr sz="1867">
                <a:latin typeface="Univers Condensed" panose="020B0506020202050204" pitchFamily="34" charset="0"/>
              </a:defRPr>
            </a:lvl4pPr>
            <a:lvl5pPr marL="1983268" indent="-309026">
              <a:buClr>
                <a:schemeClr val="tx2"/>
              </a:buClr>
              <a:buFont typeface="Wingdings" panose="05000000000000000000" pitchFamily="2" charset="2"/>
              <a:buChar char="Ø"/>
              <a:defRPr sz="1600">
                <a:latin typeface="Univers Condensed" panose="020B050602020205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6B21C07-DC55-4DBF-863F-4A6690F361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599468"/>
            <a:ext cx="5967136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1200">
                <a:latin typeface="Univers Condensed" panose="020B050602020205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A718093-27AE-486A-9384-EA65CBAAB1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4866" y="6599468"/>
            <a:ext cx="5967135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r">
              <a:spcBef>
                <a:spcPts val="0"/>
              </a:spcBef>
              <a:buNone/>
              <a:defRPr sz="1200">
                <a:latin typeface="Univers Condensed" panose="020B050602020205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20240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00" y="1"/>
            <a:ext cx="11040000" cy="140229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00" y="1575673"/>
            <a:ext cx="5443800" cy="435133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75673"/>
            <a:ext cx="54438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5D19322-ED56-421D-A2DE-F12DA3C2B4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599468"/>
            <a:ext cx="5967136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08C478A-3244-48EE-BB43-4E61F286C7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4866" y="6599468"/>
            <a:ext cx="5967135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r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4428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00" y="1"/>
            <a:ext cx="11040000" cy="140229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00" y="1575673"/>
            <a:ext cx="5443800" cy="435133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75673"/>
            <a:ext cx="54438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5D19322-ED56-421D-A2DE-F12DA3C2B4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599468"/>
            <a:ext cx="5967136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l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08C478A-3244-48EE-BB43-4E61F286C7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4866" y="6599468"/>
            <a:ext cx="5967135" cy="258532"/>
          </a:xfrm>
        </p:spPr>
        <p:txBody>
          <a:bodyPr wrap="square" lIns="91440" tIns="45720" rIns="91440" bIns="45720" anchor="b">
            <a:spAutoFit/>
          </a:bodyPr>
          <a:lstStyle>
            <a:lvl1pPr marL="0" indent="0" algn="r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8971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4868E2-62E8-D70F-0ABF-DC66F718F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7D3B4-8D87-6795-8E19-ADD0D7F04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87C10-7C05-495E-13D3-854BC27CA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85357-0513-4499-B31F-A60761EAB0DC}" type="datetimeFigureOut">
              <a:rPr lang="el-GR" smtClean="0"/>
              <a:t>7/4/2023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87BFC-DD26-343D-060F-1664F93260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8961F-C6F8-9455-DD0A-F9D73FB68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B0252-7B7C-4E08-AADF-781683E748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630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7" r:id="rId15"/>
    <p:sldLayoutId id="2147483668" r:id="rId16"/>
    <p:sldLayoutId id="2147483676" r:id="rId17"/>
    <p:sldLayoutId id="2147483677" r:id="rId18"/>
    <p:sldLayoutId id="2147483678" r:id="rId19"/>
    <p:sldLayoutId id="2147483679" r:id="rId20"/>
    <p:sldLayoutId id="2147483680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7.emf"/><Relationship Id="rId7" Type="http://schemas.openxmlformats.org/officeDocument/2006/relationships/diagramColors" Target="../diagrams/colors2.xml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7" descr="ÎÏÎ¿ÏÎ­Î»ÎµÏÎ¼Î± ÎµÎ¹ÎºÏÎ½Î±Ï Î³Î¹Î± Î±ÏÎµÏÎ± Î»Î¿Î³ÏÏÏÏÎ¿Ï">
            <a:extLst>
              <a:ext uri="{FF2B5EF4-FFF2-40B4-BE49-F238E27FC236}">
                <a16:creationId xmlns:a16="http://schemas.microsoft.com/office/drawing/2014/main" id="{00782FD5-B58F-47E2-917D-9B82B1E59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4223" y="321716"/>
            <a:ext cx="2981706" cy="126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C1C647A7-CCE2-49E2-AFF8-55E5A11F22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653484" y="321724"/>
            <a:ext cx="1605995" cy="1388005"/>
          </a:xfrm>
          <a:prstGeom prst="rect">
            <a:avLst/>
          </a:prstGeom>
        </p:spPr>
      </p:pic>
      <p:pic>
        <p:nvPicPr>
          <p:cNvPr id="7" name="Εικόνα 16">
            <a:extLst>
              <a:ext uri="{FF2B5EF4-FFF2-40B4-BE49-F238E27FC236}">
                <a16:creationId xmlns:a16="http://schemas.microsoft.com/office/drawing/2014/main" id="{B7498E1B-F546-453C-96CB-394F4CFB4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0930" y="282361"/>
            <a:ext cx="1392639" cy="138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Εικόνα 18" descr="Εικόνα που περιέχει νόμισμα&#10;&#10;Περιγραφή που δημιουργήθηκε αυτόματα">
            <a:extLst>
              <a:ext uri="{FF2B5EF4-FFF2-40B4-BE49-F238E27FC236}">
                <a16:creationId xmlns:a16="http://schemas.microsoft.com/office/drawing/2014/main" id="{1D1745F7-9242-4685-A355-9C2CC9597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5967" y="321716"/>
            <a:ext cx="1381064" cy="138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D77BE136-913C-4F42-88DB-B8925D93A89A}"/>
              </a:ext>
            </a:extLst>
          </p:cNvPr>
          <p:cNvSpPr/>
          <p:nvPr/>
        </p:nvSpPr>
        <p:spPr>
          <a:xfrm>
            <a:off x="1050930" y="4234942"/>
            <a:ext cx="10034412" cy="4571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4" name="Textfeld 1">
            <a:extLst>
              <a:ext uri="{FF2B5EF4-FFF2-40B4-BE49-F238E27FC236}">
                <a16:creationId xmlns:a16="http://schemas.microsoft.com/office/drawing/2014/main" id="{AE21A0D6-B215-4CEF-83DA-B68580257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146" y="4280661"/>
            <a:ext cx="8940717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de-DE" b="1" dirty="0">
                <a:latin typeface="Arial" panose="020B0604020202020204" pitchFamily="34" charset="0"/>
              </a:rPr>
              <a:t>Αθανάσιος Τραγιαννίδης</a:t>
            </a:r>
            <a:endParaRPr lang="de-DE" altLang="de-DE" sz="1800" b="1" dirty="0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de-DE" sz="1800" b="1" dirty="0">
                <a:latin typeface="Arial" panose="020B0604020202020204" pitchFamily="34" charset="0"/>
              </a:rPr>
              <a:t>Αναπληρωτής Καθηγητής Παιδιατρικής-Παιδιατρικής Αιματολογίας, Ογκολογίας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de-DE" sz="1800" b="1" dirty="0">
                <a:latin typeface="Arial" panose="020B0604020202020204" pitchFamily="34" charset="0"/>
              </a:rPr>
              <a:t>Αιματολογικό-Ογκολογικό Τμήμα, Β’ Παιδιατρική Κλινική Α.Π.Θ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de-DE" sz="1800" b="1" dirty="0">
                <a:latin typeface="Arial" panose="020B0604020202020204" pitchFamily="34" charset="0"/>
              </a:rPr>
              <a:t>Νοσοκομείο ΑΧΕΠΑ, Θεσσαλονίκη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de-DE" sz="1800" b="1" dirty="0"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7C0BF3D-3471-4ECA-9124-835061DAEE9B}"/>
              </a:ext>
            </a:extLst>
          </p:cNvPr>
          <p:cNvSpPr txBox="1">
            <a:spLocks/>
          </p:cNvSpPr>
          <p:nvPr/>
        </p:nvSpPr>
        <p:spPr>
          <a:xfrm>
            <a:off x="1287465" y="2267377"/>
            <a:ext cx="9617070" cy="1202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l-GR" sz="3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Νεότερα στη θεραπεία της χρόνιας άνοσης θρομβοπενίας</a:t>
            </a:r>
            <a:endParaRPr lang="en-US" sz="3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980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27C6F5-852E-A669-9F1D-C447F25B7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057" y="2988017"/>
            <a:ext cx="8624887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9342" indent="-289342" algn="just" defTabSz="771577" eaLnBrk="1" fontAlgn="auto" hangingPunct="1">
              <a:spcBef>
                <a:spcPts val="0"/>
              </a:spcBef>
              <a:spcAft>
                <a:spcPts val="1013"/>
              </a:spcAft>
              <a:buFont typeface="Arial" pitchFamily="34" charset="0"/>
              <a:buChar char="•"/>
              <a:defRPr/>
            </a:pPr>
            <a:r>
              <a:rPr lang="en-US" sz="2200" i="1" dirty="0">
                <a:solidFill>
                  <a:prstClr val="black"/>
                </a:solidFill>
                <a:latin typeface="Century Schoolbook"/>
              </a:rPr>
              <a:t>Novartis: Speaker’s fee, travel support</a:t>
            </a:r>
          </a:p>
          <a:p>
            <a:pPr marL="289342" indent="-289342" algn="just" defTabSz="771577" eaLnBrk="1" fontAlgn="auto" hangingPunct="1">
              <a:spcBef>
                <a:spcPts val="0"/>
              </a:spcBef>
              <a:spcAft>
                <a:spcPts val="1013"/>
              </a:spcAft>
              <a:buFont typeface="Arial" pitchFamily="34" charset="0"/>
              <a:buChar char="•"/>
              <a:defRPr/>
            </a:pPr>
            <a:r>
              <a:rPr lang="en-US" sz="2200" i="1" dirty="0">
                <a:solidFill>
                  <a:prstClr val="black"/>
                </a:solidFill>
                <a:latin typeface="Century Schoolbook"/>
              </a:rPr>
              <a:t>Gilead: Speaker’s fee, Travel support, Research Support</a:t>
            </a:r>
          </a:p>
          <a:p>
            <a:pPr marL="289342" indent="-289342" algn="just" defTabSz="771577" eaLnBrk="1" fontAlgn="auto" hangingPunct="1">
              <a:spcBef>
                <a:spcPts val="0"/>
              </a:spcBef>
              <a:spcAft>
                <a:spcPts val="1013"/>
              </a:spcAft>
              <a:buFont typeface="Arial" pitchFamily="34" charset="0"/>
              <a:buChar char="•"/>
              <a:defRPr/>
            </a:pPr>
            <a:r>
              <a:rPr lang="en-US" sz="2200" i="1" dirty="0">
                <a:solidFill>
                  <a:prstClr val="black"/>
                </a:solidFill>
                <a:latin typeface="Century Schoolbook"/>
              </a:rPr>
              <a:t>Sanofi: Advisory Board</a:t>
            </a:r>
          </a:p>
          <a:p>
            <a:pPr marL="289342" indent="-289342" algn="just" defTabSz="771577" eaLnBrk="1" fontAlgn="auto" hangingPunct="1">
              <a:spcBef>
                <a:spcPts val="0"/>
              </a:spcBef>
              <a:spcAft>
                <a:spcPts val="1013"/>
              </a:spcAft>
              <a:buFont typeface="Arial" pitchFamily="34" charset="0"/>
              <a:buChar char="•"/>
              <a:defRPr/>
            </a:pPr>
            <a:r>
              <a:rPr lang="en-US" sz="2200" i="1" dirty="0">
                <a:solidFill>
                  <a:prstClr val="black"/>
                </a:solidFill>
                <a:latin typeface="Century Schoolbook"/>
              </a:rPr>
              <a:t>Pfizer: Speaker’s fee, Travel support</a:t>
            </a:r>
            <a:r>
              <a:rPr lang="el-GR" sz="2200" i="1" dirty="0">
                <a:solidFill>
                  <a:prstClr val="black"/>
                </a:solidFill>
                <a:latin typeface="Century Schoolbook"/>
              </a:rPr>
              <a:t>, </a:t>
            </a:r>
            <a:r>
              <a:rPr lang="en-US" sz="2200" i="1" dirty="0">
                <a:solidFill>
                  <a:prstClr val="black"/>
                </a:solidFill>
                <a:latin typeface="Century Schoolbook"/>
              </a:rPr>
              <a:t>Research Support</a:t>
            </a:r>
          </a:p>
          <a:p>
            <a:pPr marL="289342" indent="-289342" algn="just" defTabSz="771577" eaLnBrk="1" fontAlgn="auto" hangingPunct="1">
              <a:spcBef>
                <a:spcPts val="0"/>
              </a:spcBef>
              <a:spcAft>
                <a:spcPts val="1013"/>
              </a:spcAft>
              <a:buFont typeface="Arial" pitchFamily="34" charset="0"/>
              <a:buChar char="•"/>
              <a:defRPr/>
            </a:pPr>
            <a:r>
              <a:rPr lang="en-US" sz="2200" i="1" dirty="0">
                <a:solidFill>
                  <a:prstClr val="black"/>
                </a:solidFill>
                <a:latin typeface="Century Schoolbook"/>
              </a:rPr>
              <a:t>Gerolymatos International: Speaker’s fee</a:t>
            </a:r>
          </a:p>
          <a:p>
            <a:pPr marL="289342" indent="-289342" algn="just" defTabSz="771577" eaLnBrk="1" fontAlgn="auto" hangingPunct="1">
              <a:spcBef>
                <a:spcPts val="0"/>
              </a:spcBef>
              <a:spcAft>
                <a:spcPts val="1013"/>
              </a:spcAft>
              <a:buFont typeface="Arial" pitchFamily="34" charset="0"/>
              <a:buChar char="•"/>
              <a:defRPr/>
            </a:pPr>
            <a:r>
              <a:rPr lang="en-US" sz="2200" i="1" dirty="0" err="1">
                <a:solidFill>
                  <a:prstClr val="black"/>
                </a:solidFill>
                <a:latin typeface="Century Schoolbook"/>
              </a:rPr>
              <a:t>Vianex</a:t>
            </a:r>
            <a:r>
              <a:rPr lang="en-US" sz="2200" i="1" dirty="0">
                <a:solidFill>
                  <a:prstClr val="black"/>
                </a:solidFill>
                <a:latin typeface="Century Schoolbook"/>
              </a:rPr>
              <a:t>: Speaker’s fee</a:t>
            </a:r>
          </a:p>
          <a:p>
            <a:pPr marL="289342" indent="-289342" algn="just" defTabSz="771577" eaLnBrk="1" fontAlgn="auto" hangingPunct="1">
              <a:spcBef>
                <a:spcPts val="0"/>
              </a:spcBef>
              <a:spcAft>
                <a:spcPts val="1013"/>
              </a:spcAft>
              <a:buFont typeface="Arial" pitchFamily="34" charset="0"/>
              <a:buChar char="•"/>
              <a:defRPr/>
            </a:pPr>
            <a:endParaRPr lang="en-US" sz="2200" i="1" dirty="0">
              <a:solidFill>
                <a:prstClr val="black"/>
              </a:solidFill>
              <a:latin typeface="Century Schoolbook"/>
            </a:endParaRPr>
          </a:p>
          <a:p>
            <a:pPr marL="289351" indent="-289351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1575" kern="0" dirty="0">
              <a:latin typeface="Arial" panose="020B0604020202020204" pitchFamily="34" charset="0"/>
              <a:ea typeface="MS PGothic" pitchFamily="34" charset="-128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94F8175-3374-3139-7616-DDA032D23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063" y="709613"/>
            <a:ext cx="8397875" cy="110013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4050" dirty="0">
                <a:latin typeface="Arial" panose="020B0604020202020204" pitchFamily="34" charset="0"/>
                <a:cs typeface="Arial" panose="020B0604020202020204" pitchFamily="34" charset="0"/>
              </a:rPr>
              <a:t>Δήλωση Σύγκρουσης Συμφερόντων</a:t>
            </a:r>
            <a:endParaRPr lang="en-US" sz="405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FDB690E3-C422-B050-3387-E74EA8C7E895}"/>
              </a:ext>
            </a:extLst>
          </p:cNvPr>
          <p:cNvSpPr/>
          <p:nvPr/>
        </p:nvSpPr>
        <p:spPr>
          <a:xfrm flipV="1">
            <a:off x="1163638" y="2349500"/>
            <a:ext cx="9863137" cy="444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E76AA9-E30F-3F39-19D1-891DB9A498F3}"/>
              </a:ext>
            </a:extLst>
          </p:cNvPr>
          <p:cNvSpPr txBox="1">
            <a:spLocks/>
          </p:cNvSpPr>
          <p:nvPr/>
        </p:nvSpPr>
        <p:spPr>
          <a:xfrm>
            <a:off x="576000" y="1853669"/>
            <a:ext cx="11040000" cy="1402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Επιδημιολογία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ITP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E3243E-D67C-B1C4-F7F6-4DD09C2B17D7}"/>
              </a:ext>
            </a:extLst>
          </p:cNvPr>
          <p:cNvSpPr/>
          <p:nvPr/>
        </p:nvSpPr>
        <p:spPr>
          <a:xfrm>
            <a:off x="1053548" y="3660141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5657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245B886B-34F0-4F13-9A5D-14A2ACDE8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Επιδημιολογία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ITP 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8EA72D8-8C8B-4099-B903-9941F1001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00" y="1402295"/>
            <a:ext cx="11040000" cy="486477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Εκδηλώνεται σε όλες τις ηλικίες, φύλα και φυλές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Επίπτωση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ITP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στους ενήλικες κυμαίνεται μεταξύ 2-4 περιπτώσεις/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100.000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/ετησίως με 2 ηλικιακές κορυφώσεις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lvl="1">
              <a:lnSpc>
                <a:spcPct val="150000"/>
              </a:lnSpc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 πρώτο μεταξύ 20 και 30 ετών με ελαφρά υπεροχή των γυναικών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Ένα μεγαλύτερο &gt;60 ετών με ίση κατανομή στα 2 φύλα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επίπτωση της νόσου στα παιδιά κυμαίνεται μεταξύ 2-6 περιπτώσεων/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100.000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ετησίως και είναι υψηλότερη σε εκείνα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&lt; 5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ετών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3,4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503009-74F6-49D3-BF54-F915925BDF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2FD8DB1-1C39-4992-9414-97A3514A8B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83680" y="6267070"/>
            <a:ext cx="8508321" cy="590931"/>
          </a:xfrm>
        </p:spPr>
        <p:txBody>
          <a:bodyPr/>
          <a:lstStyle/>
          <a:p>
            <a:r>
              <a:rPr lang="fy-NL" dirty="0"/>
              <a:t>1. Kistanguri G, McCrae KR.</a:t>
            </a:r>
            <a:r>
              <a:rPr lang="en-US" dirty="0"/>
              <a:t> </a:t>
            </a:r>
            <a:r>
              <a:rPr lang="en-US" dirty="0" err="1"/>
              <a:t>Hematol</a:t>
            </a:r>
            <a:r>
              <a:rPr lang="en-US" dirty="0"/>
              <a:t> Oncol Clin North Am. 2013;27:495-520.</a:t>
            </a:r>
            <a:r>
              <a:rPr lang="fy-NL" dirty="0"/>
              <a:t> </a:t>
            </a:r>
            <a:br>
              <a:rPr lang="fy-NL" dirty="0"/>
            </a:br>
            <a:r>
              <a:rPr lang="fy-NL" dirty="0"/>
              <a:t>2. Cooper N, Ghanima W. New Engl J Med. 2019;381:945-55. 3. Terrell DR, et al. Am J Hematol. 2010;85;174-80. </a:t>
            </a:r>
            <a:br>
              <a:rPr lang="fy-NL" dirty="0"/>
            </a:br>
            <a:r>
              <a:rPr lang="en-US" dirty="0"/>
              <a:t>4. </a:t>
            </a:r>
            <a:r>
              <a:rPr lang="en-US" dirty="0" err="1"/>
              <a:t>Hato</a:t>
            </a:r>
            <a:r>
              <a:rPr lang="en-US" dirty="0"/>
              <a:t> T, </a:t>
            </a:r>
            <a:r>
              <a:rPr lang="en-US" dirty="0" err="1"/>
              <a:t>Kurata</a:t>
            </a:r>
            <a:r>
              <a:rPr lang="en-US" dirty="0"/>
              <a:t> Y. In: Autoimmune Thrombocytopenia. Springer, Singapore; 2017: 41-5.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A1A6D7-EA58-8CE6-6396-B09AF29094F1}"/>
              </a:ext>
            </a:extLst>
          </p:cNvPr>
          <p:cNvSpPr/>
          <p:nvPr/>
        </p:nvSpPr>
        <p:spPr>
          <a:xfrm>
            <a:off x="924684" y="1213236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5775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415600" y="215223"/>
            <a:ext cx="11360800" cy="100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l" sz="4800" b="1" dirty="0">
                <a:latin typeface="Arial"/>
                <a:ea typeface="Arial"/>
                <a:cs typeface="Arial"/>
                <a:sym typeface="Arial"/>
              </a:rPr>
              <a:t>Άνοση Θρομβοπενία (ITP) </a:t>
            </a:r>
            <a:endParaRPr sz="48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296331" y="1663792"/>
            <a:ext cx="11108802" cy="60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  <a:buFont typeface="Arial"/>
              <a:buChar char="❖"/>
            </a:pPr>
            <a:r>
              <a:rPr lang="el" sz="2400" dirty="0">
                <a:latin typeface="Arial"/>
                <a:ea typeface="Arial"/>
                <a:cs typeface="Arial"/>
                <a:sym typeface="Arial"/>
              </a:rPr>
              <a:t>Η </a:t>
            </a:r>
            <a:r>
              <a:rPr lang="el" sz="2400" b="1" dirty="0">
                <a:latin typeface="Arial"/>
                <a:ea typeface="Arial"/>
                <a:cs typeface="Arial"/>
                <a:sym typeface="Arial"/>
              </a:rPr>
              <a:t>συχνότερη αιτία θρομβοπενίας</a:t>
            </a:r>
            <a:r>
              <a:rPr lang="el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(&lt;100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el-GR" sz="2400" baseline="30000" dirty="0">
                <a:latin typeface="Arial"/>
                <a:ea typeface="Arial"/>
                <a:cs typeface="Arial"/>
                <a:sym typeface="Arial"/>
              </a:rPr>
              <a:t>9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L) </a:t>
            </a:r>
            <a:r>
              <a:rPr lang="el" sz="2400" dirty="0">
                <a:latin typeface="Arial"/>
                <a:ea typeface="Arial"/>
                <a:cs typeface="Arial"/>
                <a:sym typeface="Arial"/>
              </a:rPr>
              <a:t>στα παιδιά (μεταξύ 2 - 6 ετών)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Font typeface="Arial"/>
              <a:buChar char="❖"/>
            </a:pP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Επίπτωση 1.6-6/100.000 παιδικού  πληθυσμού</a:t>
            </a:r>
          </a:p>
          <a:p>
            <a:pPr>
              <a:lnSpc>
                <a:spcPct val="150000"/>
              </a:lnSpc>
              <a:buFont typeface="Arial"/>
              <a:buChar char="❖"/>
            </a:pP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Συνήθως στην πλειοψηφία των παιδιατρικών ασθενών αποτελεί καλοήθη, αυτοπεριοριζόμενη νόσο με χαμηλή θνητότητα και νοσηρότητα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Font typeface="Arial"/>
              <a:buChar char="❖"/>
            </a:pPr>
            <a:r>
              <a:rPr lang="el" sz="2400" dirty="0">
                <a:latin typeface="Arial"/>
                <a:ea typeface="Arial"/>
                <a:cs typeface="Arial"/>
                <a:sym typeface="Arial"/>
              </a:rPr>
              <a:t>Επίκτητη ανοσολογική διαταραχή με παραγωγή </a:t>
            </a:r>
            <a:r>
              <a:rPr lang="el" sz="2400" b="1" dirty="0">
                <a:latin typeface="Arial"/>
                <a:ea typeface="Arial"/>
                <a:cs typeface="Arial"/>
                <a:sym typeface="Arial"/>
              </a:rPr>
              <a:t>αντισωμάτων έναντι των αιμοπεταλίων</a:t>
            </a:r>
            <a:r>
              <a:rPr lang="el" sz="2400" dirty="0">
                <a:latin typeface="Arial"/>
                <a:ea typeface="Arial"/>
                <a:cs typeface="Arial"/>
                <a:sym typeface="Arial"/>
              </a:rPr>
              <a:t> του ασθενή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9C4502-925E-BBA6-A748-C970DFDDFD86}"/>
              </a:ext>
            </a:extLst>
          </p:cNvPr>
          <p:cNvSpPr/>
          <p:nvPr/>
        </p:nvSpPr>
        <p:spPr>
          <a:xfrm>
            <a:off x="927549" y="1417048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B52831-7953-5DCA-B734-E0F78E415957}"/>
              </a:ext>
            </a:extLst>
          </p:cNvPr>
          <p:cNvSpPr txBox="1"/>
          <p:nvPr/>
        </p:nvSpPr>
        <p:spPr>
          <a:xfrm>
            <a:off x="786867" y="6056243"/>
            <a:ext cx="1022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Rosu</a:t>
            </a:r>
            <a:r>
              <a:rPr lang="en-US" dirty="0"/>
              <a:t> et al. Front Pediatr , </a:t>
            </a:r>
            <a:r>
              <a:rPr lang="en-US" dirty="0" err="1"/>
              <a:t>Audia</a:t>
            </a:r>
            <a:r>
              <a:rPr lang="en-US" dirty="0"/>
              <a:t> et al. </a:t>
            </a:r>
            <a:r>
              <a:rPr lang="en-US" dirty="0" err="1"/>
              <a:t>Hemasphere</a:t>
            </a:r>
            <a:r>
              <a:rPr lang="en-US" dirty="0"/>
              <a:t> , </a:t>
            </a:r>
            <a:r>
              <a:rPr lang="en-US" dirty="0" err="1"/>
              <a:t>Audia</a:t>
            </a:r>
            <a:r>
              <a:rPr lang="en-US" dirty="0"/>
              <a:t> et al. J Clin Med 2021, </a:t>
            </a:r>
            <a:r>
              <a:rPr lang="en-US" dirty="0" err="1"/>
              <a:t>Neunert</a:t>
            </a:r>
            <a:r>
              <a:rPr lang="en-US" dirty="0"/>
              <a:t> et al. Blood 2011, Yong et al. Br J </a:t>
            </a:r>
            <a:r>
              <a:rPr lang="en-US" dirty="0" err="1"/>
              <a:t>Hematol</a:t>
            </a:r>
            <a:r>
              <a:rPr lang="en-US" dirty="0"/>
              <a:t> 2010, Terrell et al. Am J </a:t>
            </a:r>
            <a:r>
              <a:rPr lang="en-US" dirty="0" err="1"/>
              <a:t>Hematol</a:t>
            </a:r>
            <a:r>
              <a:rPr lang="en-US" dirty="0"/>
              <a:t> 2010, </a:t>
            </a:r>
            <a:r>
              <a:rPr lang="en-US" dirty="0" err="1"/>
              <a:t>Elafly</a:t>
            </a:r>
            <a:r>
              <a:rPr lang="en-US" dirty="0"/>
              <a:t> et al. Eur J Pediatr 2021</a:t>
            </a:r>
            <a:endParaRPr lang="el-G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415600" y="215223"/>
            <a:ext cx="11360800" cy="100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l" sz="4800" b="1" dirty="0">
                <a:latin typeface="Arial"/>
                <a:ea typeface="Arial"/>
                <a:cs typeface="Arial"/>
                <a:sym typeface="Arial"/>
              </a:rPr>
              <a:t>Άνοση Θρομβοπενία (ITP) </a:t>
            </a:r>
            <a:endParaRPr sz="48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481963" y="1860740"/>
            <a:ext cx="11108802" cy="60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50000"/>
              </a:lnSpc>
              <a:buFont typeface="Arial"/>
              <a:buChar char="❖"/>
            </a:pPr>
            <a:r>
              <a:rPr lang="el" sz="2400" b="1" dirty="0">
                <a:latin typeface="Arial"/>
                <a:ea typeface="Arial"/>
                <a:cs typeface="Arial"/>
                <a:sym typeface="Arial"/>
              </a:rPr>
              <a:t>Μεμονωμένη θρομβοπενία</a:t>
            </a:r>
            <a:r>
              <a:rPr lang="el" sz="2400" dirty="0">
                <a:latin typeface="Arial"/>
                <a:ea typeface="Arial"/>
                <a:cs typeface="Arial"/>
                <a:sym typeface="Arial"/>
              </a:rPr>
              <a:t>, δερματοβλεννογόνια </a:t>
            </a:r>
            <a:r>
              <a:rPr lang="el" sz="2400" b="1" dirty="0">
                <a:latin typeface="Arial"/>
                <a:ea typeface="Arial"/>
                <a:cs typeface="Arial"/>
                <a:sym typeface="Arial"/>
              </a:rPr>
              <a:t>αιμορραγία</a:t>
            </a:r>
            <a:r>
              <a:rPr lang="el" sz="2400" dirty="0">
                <a:latin typeface="Arial"/>
                <a:ea typeface="Arial"/>
                <a:cs typeface="Arial"/>
                <a:sym typeface="Arial"/>
              </a:rPr>
              <a:t> ποικίλης βαρύτητας και απουσία άλλων καταστάσεων που μπορεί να σχετίζονται με θρομβοπενία</a:t>
            </a:r>
          </a:p>
          <a:p>
            <a:pPr>
              <a:lnSpc>
                <a:spcPct val="150000"/>
              </a:lnSpc>
              <a:buFont typeface="Arial"/>
              <a:buChar char="❖"/>
            </a:pPr>
            <a:r>
              <a:rPr lang="el" sz="2400" dirty="0">
                <a:latin typeface="Arial"/>
                <a:ea typeface="Arial"/>
                <a:cs typeface="Arial"/>
                <a:sym typeface="Arial"/>
              </a:rPr>
              <a:t>Επίπτωση επεισοδίων σοβαρής αιμορραγίας 1/800 ασθενείς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Font typeface="Arial"/>
              <a:buChar char="❖"/>
            </a:pPr>
            <a:r>
              <a:rPr lang="el" sz="2400" dirty="0">
                <a:latin typeface="Arial"/>
                <a:ea typeface="Arial"/>
                <a:cs typeface="Arial"/>
                <a:sym typeface="Arial"/>
              </a:rPr>
              <a:t>Πρωτοπαθής και δευτεροπαθής (ιογενείς λοιμώξεις, ΣΕΛ, λέμφωμα, φάρμακα κ.ά.) </a:t>
            </a:r>
            <a:r>
              <a:rPr lang="el" sz="2400" b="1" dirty="0">
                <a:latin typeface="Arial"/>
                <a:ea typeface="Arial"/>
                <a:cs typeface="Arial"/>
                <a:sym typeface="Arial"/>
              </a:rPr>
              <a:t>διάγνωση εξ΄αποκλεισμού</a:t>
            </a:r>
            <a:endParaRPr sz="24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9C4502-925E-BBA6-A748-C970DFDDFD86}"/>
              </a:ext>
            </a:extLst>
          </p:cNvPr>
          <p:cNvSpPr/>
          <p:nvPr/>
        </p:nvSpPr>
        <p:spPr>
          <a:xfrm>
            <a:off x="927549" y="1417048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B2BFFB-40F7-E3E0-FE7E-0AABBF476F66}"/>
              </a:ext>
            </a:extLst>
          </p:cNvPr>
          <p:cNvSpPr txBox="1"/>
          <p:nvPr/>
        </p:nvSpPr>
        <p:spPr>
          <a:xfrm>
            <a:off x="296330" y="6056243"/>
            <a:ext cx="1148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Rosu</a:t>
            </a:r>
            <a:r>
              <a:rPr lang="en-US" dirty="0"/>
              <a:t> et al. Front Pediatr , </a:t>
            </a:r>
            <a:r>
              <a:rPr lang="en-US" dirty="0" err="1"/>
              <a:t>Audia</a:t>
            </a:r>
            <a:r>
              <a:rPr lang="en-US" dirty="0"/>
              <a:t> et al. </a:t>
            </a:r>
            <a:r>
              <a:rPr lang="en-US" dirty="0" err="1"/>
              <a:t>Hemasphere</a:t>
            </a:r>
            <a:r>
              <a:rPr lang="en-US" dirty="0"/>
              <a:t> , </a:t>
            </a:r>
            <a:r>
              <a:rPr lang="en-US" dirty="0" err="1"/>
              <a:t>Audia</a:t>
            </a:r>
            <a:r>
              <a:rPr lang="en-US" dirty="0"/>
              <a:t> et al. J Clin Med 2021, Schoettler et al. PBC 2017, Yong et al. Br J </a:t>
            </a:r>
            <a:r>
              <a:rPr lang="en-US" dirty="0" err="1"/>
              <a:t>Hematol</a:t>
            </a:r>
            <a:r>
              <a:rPr lang="en-US" dirty="0"/>
              <a:t> 2010, Terrell et al. Am J </a:t>
            </a:r>
            <a:r>
              <a:rPr lang="en-US" dirty="0" err="1"/>
              <a:t>Hematol</a:t>
            </a:r>
            <a:r>
              <a:rPr lang="en-US" dirty="0"/>
              <a:t> 2010, </a:t>
            </a:r>
            <a:r>
              <a:rPr lang="en-US" dirty="0" err="1"/>
              <a:t>Elafly</a:t>
            </a:r>
            <a:r>
              <a:rPr lang="en-US" dirty="0"/>
              <a:t> et al. Eur J Pediatr 2021, </a:t>
            </a:r>
            <a:r>
              <a:rPr lang="en-US" dirty="0" err="1"/>
              <a:t>Rodeghiero</a:t>
            </a:r>
            <a:r>
              <a:rPr lang="en-US" dirty="0"/>
              <a:t> et al. Eur J </a:t>
            </a:r>
            <a:r>
              <a:rPr lang="en-US" dirty="0" err="1"/>
              <a:t>Hematol</a:t>
            </a:r>
            <a:r>
              <a:rPr lang="en-US" dirty="0"/>
              <a:t> 2008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96550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A0BFD8-BCD2-4756-8F52-22D3C134F6B9}"/>
              </a:ext>
            </a:extLst>
          </p:cNvPr>
          <p:cNvSpPr/>
          <p:nvPr/>
        </p:nvSpPr>
        <p:spPr>
          <a:xfrm>
            <a:off x="927652" y="1554481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6681F-EE43-65F9-686C-C3D6EDD892BE}"/>
              </a:ext>
            </a:extLst>
          </p:cNvPr>
          <p:cNvSpPr txBox="1"/>
          <p:nvPr/>
        </p:nvSpPr>
        <p:spPr>
          <a:xfrm>
            <a:off x="636104" y="1745682"/>
            <a:ext cx="104735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/>
              <a:buChar char="❖"/>
            </a:pP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Διακρίνεται σε </a:t>
            </a:r>
            <a:r>
              <a:rPr lang="el-GR" sz="2400" b="1" dirty="0">
                <a:latin typeface="Arial"/>
                <a:ea typeface="Arial"/>
                <a:cs typeface="Arial"/>
                <a:sym typeface="Arial"/>
              </a:rPr>
              <a:t>νεοδιαγνωσθείσα (&lt;3 μήνες), επιμένουσα (3-12 μήνες) και χρόνια (&gt;12 μήνες)</a:t>
            </a:r>
          </a:p>
          <a:p>
            <a:pPr>
              <a:lnSpc>
                <a:spcPct val="150000"/>
              </a:lnSpc>
              <a:buFont typeface="Arial"/>
              <a:buChar char="❖"/>
            </a:pP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Στα παιδιά αυτόματη ίαση μέσα σε 6 μήνες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ενώ στο 40% εξελίσσεται σε επιμένουσα και στο 1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-20% των περιπτώσεων σε χρόνια</a:t>
            </a:r>
          </a:p>
          <a:p>
            <a:pPr>
              <a:lnSpc>
                <a:spcPct val="150000"/>
              </a:lnSpc>
              <a:buFont typeface="Arial"/>
              <a:buChar char="❖"/>
            </a:pP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Αίτια θρομβοπενίας στην ITP: </a:t>
            </a:r>
            <a:r>
              <a:rPr lang="el-GR" sz="2400" b="1" dirty="0">
                <a:latin typeface="Arial"/>
                <a:ea typeface="Arial"/>
                <a:cs typeface="Arial"/>
                <a:sym typeface="Arial"/>
              </a:rPr>
              <a:t>αυξημένη περιφερική καταστροφή αιμοπεταλίων 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κυρίως στο σπλήνα, αλλά και ε</a:t>
            </a:r>
            <a:r>
              <a:rPr lang="el-GR" sz="2400" b="1" dirty="0">
                <a:latin typeface="Arial"/>
                <a:ea typeface="Arial"/>
                <a:cs typeface="Arial"/>
                <a:sym typeface="Arial"/>
              </a:rPr>
              <a:t>λαττωμένη παραγωγή στο μυελό 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(σχετική ανεπάρκεια της ΤΡΟ)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8" name="Google Shape;73;p14">
            <a:extLst>
              <a:ext uri="{FF2B5EF4-FFF2-40B4-BE49-F238E27FC236}">
                <a16:creationId xmlns:a16="http://schemas.microsoft.com/office/drawing/2014/main" id="{2CE5E751-90AE-FADD-35CA-F978FA19C9A4}"/>
              </a:ext>
            </a:extLst>
          </p:cNvPr>
          <p:cNvSpPr txBox="1">
            <a:spLocks/>
          </p:cNvSpPr>
          <p:nvPr/>
        </p:nvSpPr>
        <p:spPr>
          <a:xfrm>
            <a:off x="415600" y="408199"/>
            <a:ext cx="11360800" cy="100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800" b="1" dirty="0">
                <a:latin typeface="Arial"/>
                <a:ea typeface="Arial"/>
                <a:cs typeface="Arial"/>
                <a:sym typeface="Arial"/>
              </a:rPr>
              <a:t>Άνοση Θρομβοπενία (</a:t>
            </a:r>
            <a:r>
              <a:rPr lang="en-US" sz="4800" b="1" dirty="0">
                <a:latin typeface="Arial"/>
                <a:ea typeface="Arial"/>
                <a:cs typeface="Arial"/>
                <a:sym typeface="Arial"/>
              </a:rPr>
              <a:t>ITP)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441C61-6D36-052A-0607-C14B0FC37C25}"/>
              </a:ext>
            </a:extLst>
          </p:cNvPr>
          <p:cNvSpPr txBox="1"/>
          <p:nvPr/>
        </p:nvSpPr>
        <p:spPr>
          <a:xfrm>
            <a:off x="760095" y="6211669"/>
            <a:ext cx="1022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Rosu</a:t>
            </a:r>
            <a:r>
              <a:rPr lang="en-US" dirty="0"/>
              <a:t> et al. Front Pediatr , </a:t>
            </a:r>
            <a:r>
              <a:rPr lang="en-US" dirty="0" err="1"/>
              <a:t>Audia</a:t>
            </a:r>
            <a:r>
              <a:rPr lang="en-US" dirty="0"/>
              <a:t> et al. </a:t>
            </a:r>
            <a:r>
              <a:rPr lang="en-US" dirty="0" err="1"/>
              <a:t>Hemasphere</a:t>
            </a:r>
            <a:r>
              <a:rPr lang="en-US" dirty="0"/>
              <a:t> , </a:t>
            </a:r>
            <a:r>
              <a:rPr lang="en-US" dirty="0" err="1"/>
              <a:t>Audia</a:t>
            </a:r>
            <a:r>
              <a:rPr lang="en-US" dirty="0"/>
              <a:t> et al. J Clin Med 2021, </a:t>
            </a:r>
            <a:r>
              <a:rPr lang="en-US" dirty="0" err="1"/>
              <a:t>Neunert</a:t>
            </a:r>
            <a:r>
              <a:rPr lang="en-US" dirty="0"/>
              <a:t> et al. Blood 2011, Yong et al. Br J </a:t>
            </a:r>
            <a:r>
              <a:rPr lang="en-US" dirty="0" err="1"/>
              <a:t>Hematol</a:t>
            </a:r>
            <a:r>
              <a:rPr lang="en-US" dirty="0"/>
              <a:t> 2010, Terrell et al. Am J </a:t>
            </a:r>
            <a:r>
              <a:rPr lang="en-US" dirty="0" err="1"/>
              <a:t>Hematol</a:t>
            </a:r>
            <a:r>
              <a:rPr lang="en-US" dirty="0"/>
              <a:t> 2010, </a:t>
            </a:r>
            <a:r>
              <a:rPr lang="en-US" dirty="0" err="1"/>
              <a:t>Elafly</a:t>
            </a:r>
            <a:r>
              <a:rPr lang="en-US" dirty="0"/>
              <a:t> et al. Eur J Pediatr 2021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79623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C0718-E444-44B4-84EC-89CF7C1AA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l-GR" b="1" dirty="0"/>
              <a:t>Διαφορές και ομοιότητες μεταξύ παιδιών και ενηλίκων</a:t>
            </a: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3E846-C416-4E4A-8995-BECD585489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599468"/>
            <a:ext cx="5967136" cy="258532"/>
          </a:xfrm>
        </p:spPr>
        <p:txBody>
          <a:bodyPr/>
          <a:lstStyle/>
          <a:p>
            <a:r>
              <a:rPr lang="en-GB" dirty="0" err="1"/>
              <a:t>HRQoL</a:t>
            </a:r>
            <a:r>
              <a:rPr lang="en-GB" dirty="0"/>
              <a:t>, health-related quality of life; ICH, intracranial </a:t>
            </a:r>
            <a:r>
              <a:rPr lang="en-GB" dirty="0" err="1"/>
              <a:t>hemorrhage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2E8AC-EF57-4D64-B783-B28FB0922F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4866" y="6599468"/>
            <a:ext cx="5967135" cy="258532"/>
          </a:xfrm>
        </p:spPr>
        <p:txBody>
          <a:bodyPr/>
          <a:lstStyle/>
          <a:p>
            <a:r>
              <a:rPr lang="en-US" dirty="0" err="1"/>
              <a:t>Despotovic</a:t>
            </a:r>
            <a:r>
              <a:rPr lang="en-US" dirty="0"/>
              <a:t> JM, Grimes AB. Hematology Am Soc </a:t>
            </a:r>
            <a:r>
              <a:rPr lang="en-US" dirty="0" err="1"/>
              <a:t>Hematol</a:t>
            </a:r>
            <a:r>
              <a:rPr lang="en-US" dirty="0"/>
              <a:t> Educ Program. 2018;1:405-11.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37AFB5B-F0F6-4A8A-BC7E-69F9F7F70802}"/>
              </a:ext>
            </a:extLst>
          </p:cNvPr>
          <p:cNvSpPr txBox="1">
            <a:spLocks/>
          </p:cNvSpPr>
          <p:nvPr/>
        </p:nvSpPr>
        <p:spPr>
          <a:xfrm>
            <a:off x="576000" y="1575674"/>
            <a:ext cx="11040000" cy="1402293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30188" indent="-230188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nivers Condensed" panose="020B0506020202050204" pitchFamily="34" charset="0"/>
                <a:ea typeface="+mn-ea"/>
                <a:cs typeface="+mn-cs"/>
              </a:defRPr>
            </a:lvl1pPr>
            <a:lvl2pPr marL="512763" indent="-223838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Univers Condensed" panose="020B0506020202050204" pitchFamily="34" charset="0"/>
                <a:ea typeface="+mn-ea"/>
                <a:cs typeface="+mn-cs"/>
              </a:defRPr>
            </a:lvl2pPr>
            <a:lvl3pPr marL="803275" indent="-171450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Univers Condensed" panose="020B0506020202050204" pitchFamily="34" charset="0"/>
                <a:ea typeface="+mn-ea"/>
                <a:cs typeface="+mn-cs"/>
              </a:defRPr>
            </a:lvl3pPr>
            <a:lvl4pPr marL="1144588" indent="-223838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ü"/>
              <a:defRPr sz="1400" kern="1200">
                <a:solidFill>
                  <a:schemeClr val="tx1"/>
                </a:solidFill>
                <a:latin typeface="Univers Condensed" panose="020B0506020202050204" pitchFamily="34" charset="0"/>
                <a:ea typeface="+mn-ea"/>
                <a:cs typeface="+mn-cs"/>
              </a:defRPr>
            </a:lvl4pPr>
            <a:lvl5pPr marL="1487488" indent="-231775" algn="l" defTabSz="6858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Ø"/>
              <a:defRPr sz="1200" kern="1200">
                <a:solidFill>
                  <a:schemeClr val="tx1"/>
                </a:solidFill>
                <a:latin typeface="Univers Condensed" panose="020B050602020205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133" dirty="0"/>
              <a:t>Διακριτά κλινικά χαρακτηριστικά</a:t>
            </a:r>
            <a:endParaRPr lang="en-US" sz="2133" dirty="0"/>
          </a:p>
          <a:p>
            <a:pPr lvl="1"/>
            <a:r>
              <a:rPr lang="el-GR" sz="2000" dirty="0"/>
              <a:t>παιδιατρική</a:t>
            </a:r>
            <a:r>
              <a:rPr lang="en-US" sz="2000" dirty="0"/>
              <a:t> ITP: </a:t>
            </a:r>
            <a:r>
              <a:rPr lang="el-GR" sz="2000" dirty="0"/>
              <a:t>αυξημένη επίπτωση αιμορραγίας και αυξημένη πιθανότητα αυτόματης ύφεσης και ίασης </a:t>
            </a:r>
            <a:endParaRPr lang="en-US" sz="2000" dirty="0"/>
          </a:p>
          <a:p>
            <a:pPr lvl="1"/>
            <a:r>
              <a:rPr lang="el-GR" sz="2000" dirty="0"/>
              <a:t>ενήλικη</a:t>
            </a:r>
            <a:r>
              <a:rPr lang="en-US" sz="2000" dirty="0"/>
              <a:t> ITP:</a:t>
            </a:r>
            <a:r>
              <a:rPr lang="el-GR" sz="2000" dirty="0"/>
              <a:t> αυξημένο ποσοστό συννοσηροτήτων, ενδοκράνιας αιμορραγίας και χρονιότητας</a:t>
            </a:r>
            <a:r>
              <a:rPr lang="en-US" sz="2000" dirty="0"/>
              <a:t>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DDB751B-2A08-44B9-8118-91AE4CD485E8}"/>
              </a:ext>
            </a:extLst>
          </p:cNvPr>
          <p:cNvGrpSpPr/>
          <p:nvPr/>
        </p:nvGrpSpPr>
        <p:grpSpPr>
          <a:xfrm>
            <a:off x="1101098" y="2977967"/>
            <a:ext cx="10032314" cy="3203720"/>
            <a:chOff x="157959" y="2323657"/>
            <a:chExt cx="8628255" cy="2402790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7A4574A-3781-4EF1-934E-FE1B4733A9AE}"/>
                </a:ext>
              </a:extLst>
            </p:cNvPr>
            <p:cNvCxnSpPr/>
            <p:nvPr/>
          </p:nvCxnSpPr>
          <p:spPr>
            <a:xfrm flipV="1">
              <a:off x="478646" y="2356794"/>
              <a:ext cx="0" cy="143248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B2DC4CB-D9EF-49F7-88AD-0523DCF4A6DB}"/>
                </a:ext>
              </a:extLst>
            </p:cNvPr>
            <p:cNvSpPr txBox="1"/>
            <p:nvPr/>
          </p:nvSpPr>
          <p:spPr>
            <a:xfrm>
              <a:off x="157959" y="2563649"/>
              <a:ext cx="370583" cy="115087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600" b="1" dirty="0">
                  <a:latin typeface="Univers Condensed" panose="020B0506020202050204" pitchFamily="34" charset="0"/>
                  <a:cs typeface="Arial" panose="020B0604020202020204" pitchFamily="34" charset="0"/>
                </a:rPr>
                <a:t>Incidence  rate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80C101A-36BF-4AD1-AE26-6243F2C9232F}"/>
                </a:ext>
              </a:extLst>
            </p:cNvPr>
            <p:cNvGrpSpPr/>
            <p:nvPr/>
          </p:nvGrpSpPr>
          <p:grpSpPr>
            <a:xfrm>
              <a:off x="509302" y="2519121"/>
              <a:ext cx="8276912" cy="1853462"/>
              <a:chOff x="3912553" y="1590796"/>
              <a:chExt cx="8276912" cy="1853462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91831B4F-8D13-48C9-BC71-170393DD24FD}"/>
                  </a:ext>
                </a:extLst>
              </p:cNvPr>
              <p:cNvGrpSpPr/>
              <p:nvPr/>
            </p:nvGrpSpPr>
            <p:grpSpPr>
              <a:xfrm>
                <a:off x="4343841" y="2890260"/>
                <a:ext cx="7845624" cy="553998"/>
                <a:chOff x="2959025" y="2834552"/>
                <a:chExt cx="7845624" cy="553998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361CD6A0-D0A4-4155-8C93-715AA1064DCB}"/>
                    </a:ext>
                  </a:extLst>
                </p:cNvPr>
                <p:cNvSpPr txBox="1"/>
                <p:nvPr/>
              </p:nvSpPr>
              <p:spPr>
                <a:xfrm>
                  <a:off x="2959025" y="2834552"/>
                  <a:ext cx="754126" cy="55399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Significant</a:t>
                  </a:r>
                </a:p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bleeding</a:t>
                  </a:r>
                </a:p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(Non-ICH)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C72417ED-DF68-4161-86D3-601793CBD9D9}"/>
                    </a:ext>
                  </a:extLst>
                </p:cNvPr>
                <p:cNvSpPr txBox="1"/>
                <p:nvPr/>
              </p:nvSpPr>
              <p:spPr>
                <a:xfrm>
                  <a:off x="3877814" y="2834552"/>
                  <a:ext cx="912671" cy="55399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Rate of</a:t>
                  </a:r>
                </a:p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spontaneous</a:t>
                  </a:r>
                </a:p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remission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BE19876A-73CA-4C01-80CC-7B4923B97838}"/>
                    </a:ext>
                  </a:extLst>
                </p:cNvPr>
                <p:cNvSpPr txBox="1"/>
                <p:nvPr/>
              </p:nvSpPr>
              <p:spPr>
                <a:xfrm>
                  <a:off x="4950113" y="2834552"/>
                  <a:ext cx="765155" cy="55399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Presenting</a:t>
                  </a:r>
                </a:p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platelet</a:t>
                  </a:r>
                </a:p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count &lt; 20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656BEF68-E88C-4C31-BE9C-2C4BEDE58073}"/>
                    </a:ext>
                  </a:extLst>
                </p:cNvPr>
                <p:cNvSpPr txBox="1"/>
                <p:nvPr/>
              </p:nvSpPr>
              <p:spPr>
                <a:xfrm>
                  <a:off x="5966606" y="2834552"/>
                  <a:ext cx="72655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Treatment</a:t>
                  </a:r>
                </a:p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response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2A9ED082-5987-4948-83DC-B7815FC69A69}"/>
                    </a:ext>
                  </a:extLst>
                </p:cNvPr>
                <p:cNvSpPr txBox="1"/>
                <p:nvPr/>
              </p:nvSpPr>
              <p:spPr>
                <a:xfrm>
                  <a:off x="7016647" y="2834552"/>
                  <a:ext cx="616259" cy="55399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Fatigue,</a:t>
                  </a:r>
                </a:p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impaired</a:t>
                  </a:r>
                </a:p>
                <a:p>
                  <a:pPr algn="ctr"/>
                  <a:r>
                    <a:rPr lang="en-US" sz="1600">
                      <a:latin typeface="Univers Condensed" panose="020B0506020202050204" pitchFamily="34" charset="0"/>
                    </a:rPr>
                    <a:t>HRQoL</a:t>
                  </a:r>
                  <a:endParaRPr lang="en-US" sz="1600" dirty="0">
                    <a:latin typeface="Univers Condensed" panose="020B0506020202050204" pitchFamily="34" charset="0"/>
                  </a:endParaRP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9546B685-62E2-4188-8CA6-D851C92C1E28}"/>
                    </a:ext>
                  </a:extLst>
                </p:cNvPr>
                <p:cNvSpPr txBox="1"/>
                <p:nvPr/>
              </p:nvSpPr>
              <p:spPr>
                <a:xfrm>
                  <a:off x="7880380" y="2834552"/>
                  <a:ext cx="889233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ctr"/>
                  <a:r>
                    <a:rPr lang="en-US" sz="1600" dirty="0" err="1">
                      <a:latin typeface="Univers Condensed" panose="020B0506020202050204" pitchFamily="34" charset="0"/>
                    </a:rPr>
                    <a:t>Female:male</a:t>
                  </a:r>
                  <a:endParaRPr lang="en-US" sz="1600" dirty="0">
                    <a:latin typeface="Univers Condensed" panose="020B0506020202050204" pitchFamily="34" charset="0"/>
                  </a:endParaRPr>
                </a:p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ratio</a:t>
                  </a: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3751AE21-8461-49B7-ABDC-85B563BA2D22}"/>
                    </a:ext>
                  </a:extLst>
                </p:cNvPr>
                <p:cNvSpPr txBox="1"/>
                <p:nvPr/>
              </p:nvSpPr>
              <p:spPr>
                <a:xfrm>
                  <a:off x="9194100" y="2834552"/>
                  <a:ext cx="255052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ICH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76E24AEE-8B4E-4973-AC87-DCB2860430A4}"/>
                    </a:ext>
                  </a:extLst>
                </p:cNvPr>
                <p:cNvSpPr txBox="1"/>
                <p:nvPr/>
              </p:nvSpPr>
              <p:spPr>
                <a:xfrm>
                  <a:off x="9835453" y="2834552"/>
                  <a:ext cx="969196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ctr"/>
                  <a:r>
                    <a:rPr lang="en-US" sz="1600" dirty="0">
                      <a:latin typeface="Univers Condensed" panose="020B0506020202050204" pitchFamily="34" charset="0"/>
                    </a:rPr>
                    <a:t>Comorbidities</a:t>
                  </a:r>
                </a:p>
              </p:txBody>
            </p: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D2AFF25-8C66-43B0-B8DA-59CE3C00FD3E}"/>
                  </a:ext>
                </a:extLst>
              </p:cNvPr>
              <p:cNvGrpSpPr/>
              <p:nvPr/>
            </p:nvGrpSpPr>
            <p:grpSpPr>
              <a:xfrm>
                <a:off x="3912553" y="1590796"/>
                <a:ext cx="312956" cy="1315533"/>
                <a:chOff x="2534560" y="1542242"/>
                <a:chExt cx="312956" cy="1315533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8A2CD16D-4B13-4C2C-BD89-09DA780AC08D}"/>
                    </a:ext>
                  </a:extLst>
                </p:cNvPr>
                <p:cNvSpPr txBox="1"/>
                <p:nvPr/>
              </p:nvSpPr>
              <p:spPr>
                <a:xfrm>
                  <a:off x="2534560" y="1542242"/>
                  <a:ext cx="312956" cy="134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r">
                    <a:lnSpc>
                      <a:spcPct val="70000"/>
                    </a:lnSpc>
                  </a:pPr>
                  <a:r>
                    <a:rPr lang="en-US" sz="1600" dirty="0">
                      <a:latin typeface="Univers Condensed" panose="020B0506020202050204" pitchFamily="34" charset="0"/>
                    </a:rPr>
                    <a:t>2.5:1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09DC9FA8-EECC-4616-A14C-666B2BD014E8}"/>
                    </a:ext>
                  </a:extLst>
                </p:cNvPr>
                <p:cNvSpPr txBox="1"/>
                <p:nvPr/>
              </p:nvSpPr>
              <p:spPr>
                <a:xfrm>
                  <a:off x="2534560" y="2487294"/>
                  <a:ext cx="312956" cy="134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r">
                    <a:lnSpc>
                      <a:spcPct val="70000"/>
                    </a:lnSpc>
                  </a:pPr>
                  <a:r>
                    <a:rPr lang="en-US" sz="1600" dirty="0">
                      <a:latin typeface="Univers Condensed" panose="020B0506020202050204" pitchFamily="34" charset="0"/>
                    </a:rPr>
                    <a:t>0.5:1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A5DC01B8-8B77-43E1-BDE1-2E54192A6019}"/>
                    </a:ext>
                  </a:extLst>
                </p:cNvPr>
                <p:cNvSpPr txBox="1"/>
                <p:nvPr/>
              </p:nvSpPr>
              <p:spPr>
                <a:xfrm>
                  <a:off x="2651746" y="2723555"/>
                  <a:ext cx="195769" cy="134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r">
                    <a:lnSpc>
                      <a:spcPct val="70000"/>
                    </a:lnSpc>
                  </a:pPr>
                  <a:r>
                    <a:rPr lang="en-US" sz="1600" dirty="0">
                      <a:latin typeface="Univers Condensed" panose="020B0506020202050204" pitchFamily="34" charset="0"/>
                      <a:cs typeface="Calibri" panose="020F0502020204030204" pitchFamily="34" charset="0"/>
                    </a:rPr>
                    <a:t>0:1</a:t>
                  </a:r>
                  <a:endParaRPr lang="en-US" sz="1600" dirty="0">
                    <a:latin typeface="Univers Condensed" panose="020B0506020202050204" pitchFamily="34" charset="0"/>
                  </a:endParaRP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027EBF8A-FBE5-4F5F-B7EF-0662D6889E62}"/>
                    </a:ext>
                  </a:extLst>
                </p:cNvPr>
                <p:cNvSpPr txBox="1"/>
                <p:nvPr/>
              </p:nvSpPr>
              <p:spPr>
                <a:xfrm>
                  <a:off x="2534560" y="1778505"/>
                  <a:ext cx="312956" cy="134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r">
                    <a:lnSpc>
                      <a:spcPct val="70000"/>
                    </a:lnSpc>
                  </a:pPr>
                  <a:r>
                    <a:rPr lang="en-US" sz="1600" dirty="0">
                      <a:latin typeface="Univers Condensed" panose="020B0506020202050204" pitchFamily="34" charset="0"/>
                    </a:rPr>
                    <a:t>2.0:1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D33D2F79-F653-420E-9F64-15A858E9AC62}"/>
                    </a:ext>
                  </a:extLst>
                </p:cNvPr>
                <p:cNvSpPr txBox="1"/>
                <p:nvPr/>
              </p:nvSpPr>
              <p:spPr>
                <a:xfrm>
                  <a:off x="2534560" y="2014768"/>
                  <a:ext cx="312956" cy="134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r">
                    <a:lnSpc>
                      <a:spcPct val="70000"/>
                    </a:lnSpc>
                  </a:pPr>
                  <a:r>
                    <a:rPr lang="en-US" sz="1600" dirty="0">
                      <a:latin typeface="Univers Condensed" panose="020B0506020202050204" pitchFamily="34" charset="0"/>
                    </a:rPr>
                    <a:t>1.5:1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7C020E65-CB86-4F62-AF51-43A53A7C1B21}"/>
                    </a:ext>
                  </a:extLst>
                </p:cNvPr>
                <p:cNvSpPr txBox="1"/>
                <p:nvPr/>
              </p:nvSpPr>
              <p:spPr>
                <a:xfrm>
                  <a:off x="2534560" y="2251031"/>
                  <a:ext cx="312956" cy="134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pPr algn="r">
                    <a:lnSpc>
                      <a:spcPct val="70000"/>
                    </a:lnSpc>
                  </a:pPr>
                  <a:r>
                    <a:rPr lang="en-US" sz="1600" dirty="0">
                      <a:latin typeface="Univers Condensed" panose="020B0506020202050204" pitchFamily="34" charset="0"/>
                    </a:rPr>
                    <a:t>1.0:1</a:t>
                  </a: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1FE95C6-C074-4319-B192-BFE69861E4E3}"/>
                </a:ext>
              </a:extLst>
            </p:cNvPr>
            <p:cNvGrpSpPr/>
            <p:nvPr/>
          </p:nvGrpSpPr>
          <p:grpSpPr>
            <a:xfrm>
              <a:off x="1136414" y="2566749"/>
              <a:ext cx="7347501" cy="1174549"/>
              <a:chOff x="1136414" y="2566749"/>
              <a:chExt cx="7347501" cy="1174549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F263CCC9-400B-4A8E-A7C7-9249B03C9385}"/>
                  </a:ext>
                </a:extLst>
              </p:cNvPr>
              <p:cNvGrpSpPr/>
              <p:nvPr/>
            </p:nvGrpSpPr>
            <p:grpSpPr>
              <a:xfrm>
                <a:off x="1314214" y="2567605"/>
                <a:ext cx="7169701" cy="1173693"/>
                <a:chOff x="1314214" y="2564430"/>
                <a:chExt cx="7169701" cy="1173693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7B8B7EA1-D072-4E75-8416-DCA4C02B0DCC}"/>
                    </a:ext>
                  </a:extLst>
                </p:cNvPr>
                <p:cNvSpPr/>
                <p:nvPr/>
              </p:nvSpPr>
              <p:spPr>
                <a:xfrm>
                  <a:off x="1314214" y="3342429"/>
                  <a:ext cx="182880" cy="395694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139B389-2CAD-4F33-92CB-38701458D01E}"/>
                    </a:ext>
                  </a:extLst>
                </p:cNvPr>
                <p:cNvSpPr/>
                <p:nvPr/>
              </p:nvSpPr>
              <p:spPr>
                <a:xfrm>
                  <a:off x="2315053" y="3176549"/>
                  <a:ext cx="182880" cy="561574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4CEEDBD4-BE0B-4676-B0CE-7F878FF5B0F8}"/>
                    </a:ext>
                  </a:extLst>
                </p:cNvPr>
                <p:cNvSpPr/>
                <p:nvPr/>
              </p:nvSpPr>
              <p:spPr>
                <a:xfrm>
                  <a:off x="3309542" y="3061467"/>
                  <a:ext cx="182880" cy="676656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82332575-70D6-42ED-A0C0-1122570BF227}"/>
                    </a:ext>
                  </a:extLst>
                </p:cNvPr>
                <p:cNvSpPr/>
                <p:nvPr/>
              </p:nvSpPr>
              <p:spPr>
                <a:xfrm>
                  <a:off x="4310381" y="2999653"/>
                  <a:ext cx="182880" cy="73847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BFBA3151-ABA2-4A7C-B15A-CA08AE4A8DE1}"/>
                    </a:ext>
                  </a:extLst>
                </p:cNvPr>
                <p:cNvSpPr/>
                <p:nvPr/>
              </p:nvSpPr>
              <p:spPr>
                <a:xfrm>
                  <a:off x="5308045" y="2891154"/>
                  <a:ext cx="182880" cy="846969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73CAF84E-3D72-476F-9633-1CBC30A41AAF}"/>
                    </a:ext>
                  </a:extLst>
                </p:cNvPr>
                <p:cNvSpPr/>
                <p:nvPr/>
              </p:nvSpPr>
              <p:spPr>
                <a:xfrm>
                  <a:off x="6308884" y="2787147"/>
                  <a:ext cx="182880" cy="950976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E6B52580-2DFB-4DBE-82F5-F2AA1E4F2DF2}"/>
                    </a:ext>
                  </a:extLst>
                </p:cNvPr>
                <p:cNvSpPr/>
                <p:nvPr/>
              </p:nvSpPr>
              <p:spPr>
                <a:xfrm>
                  <a:off x="7306548" y="2671313"/>
                  <a:ext cx="182880" cy="1066810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B700B980-4F95-4149-89E7-B3E217A66E54}"/>
                    </a:ext>
                  </a:extLst>
                </p:cNvPr>
                <p:cNvSpPr/>
                <p:nvPr/>
              </p:nvSpPr>
              <p:spPr>
                <a:xfrm>
                  <a:off x="8301035" y="2564430"/>
                  <a:ext cx="182880" cy="117369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3CA5EB95-D6FA-4055-9E80-7CBE881E3C71}"/>
                  </a:ext>
                </a:extLst>
              </p:cNvPr>
              <p:cNvGrpSpPr/>
              <p:nvPr/>
            </p:nvGrpSpPr>
            <p:grpSpPr>
              <a:xfrm>
                <a:off x="1136414" y="2566749"/>
                <a:ext cx="7166526" cy="1174549"/>
                <a:chOff x="1136414" y="2566749"/>
                <a:chExt cx="7166526" cy="1174549"/>
              </a:xfrm>
            </p:grpSpPr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42128D72-615D-45D4-91D2-B1ACB3141DDD}"/>
                    </a:ext>
                  </a:extLst>
                </p:cNvPr>
                <p:cNvSpPr/>
                <p:nvPr/>
              </p:nvSpPr>
              <p:spPr>
                <a:xfrm>
                  <a:off x="1136414" y="2566749"/>
                  <a:ext cx="182880" cy="117454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BCA9FB54-268B-4545-B3B2-1937D992584A}"/>
                    </a:ext>
                  </a:extLst>
                </p:cNvPr>
                <p:cNvSpPr/>
                <p:nvPr/>
              </p:nvSpPr>
              <p:spPr>
                <a:xfrm>
                  <a:off x="2136346" y="2674488"/>
                  <a:ext cx="182880" cy="106681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09BCBCE0-E167-45C3-AD6B-519F34AFDDEC}"/>
                    </a:ext>
                  </a:extLst>
                </p:cNvPr>
                <p:cNvSpPr/>
                <p:nvPr/>
              </p:nvSpPr>
              <p:spPr>
                <a:xfrm>
                  <a:off x="3129928" y="2800298"/>
                  <a:ext cx="182880" cy="9410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A2DED7B7-F3A3-489A-979E-346AC2E81B38}"/>
                    </a:ext>
                  </a:extLst>
                </p:cNvPr>
                <p:cNvSpPr/>
                <p:nvPr/>
              </p:nvSpPr>
              <p:spPr>
                <a:xfrm>
                  <a:off x="4133035" y="2933163"/>
                  <a:ext cx="182880" cy="80813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9E40DF46-B1AF-4F8F-8EC8-53646A36F5CA}"/>
                    </a:ext>
                  </a:extLst>
                </p:cNvPr>
                <p:cNvSpPr/>
                <p:nvPr/>
              </p:nvSpPr>
              <p:spPr>
                <a:xfrm>
                  <a:off x="5129792" y="3040045"/>
                  <a:ext cx="182880" cy="70125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B86E839B-9F95-4720-B143-813088BB2F2A}"/>
                    </a:ext>
                  </a:extLst>
                </p:cNvPr>
                <p:cNvSpPr/>
                <p:nvPr/>
              </p:nvSpPr>
              <p:spPr>
                <a:xfrm>
                  <a:off x="6129724" y="3169383"/>
                  <a:ext cx="182880" cy="57191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BD7001DC-6062-4B5E-87C7-3C0014BFC5DF}"/>
                    </a:ext>
                  </a:extLst>
                </p:cNvPr>
                <p:cNvSpPr/>
                <p:nvPr/>
              </p:nvSpPr>
              <p:spPr>
                <a:xfrm>
                  <a:off x="7123306" y="3293242"/>
                  <a:ext cx="182880" cy="4480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2F0D9324-DE55-4BE4-A836-84BEEA4420ED}"/>
                    </a:ext>
                  </a:extLst>
                </p:cNvPr>
                <p:cNvSpPr/>
                <p:nvPr/>
              </p:nvSpPr>
              <p:spPr>
                <a:xfrm>
                  <a:off x="8120060" y="3426592"/>
                  <a:ext cx="182880" cy="3147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718BFCA-7E6D-41DF-B510-9697F21780B6}"/>
                </a:ext>
              </a:extLst>
            </p:cNvPr>
            <p:cNvGrpSpPr/>
            <p:nvPr/>
          </p:nvGrpSpPr>
          <p:grpSpPr>
            <a:xfrm>
              <a:off x="860810" y="2323657"/>
              <a:ext cx="7850652" cy="1490364"/>
              <a:chOff x="2831387" y="1339624"/>
              <a:chExt cx="7850652" cy="1490364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4FC3345A-2544-4300-9121-0DA912D35E98}"/>
                  </a:ext>
                </a:extLst>
              </p:cNvPr>
              <p:cNvGrpSpPr/>
              <p:nvPr/>
            </p:nvGrpSpPr>
            <p:grpSpPr>
              <a:xfrm>
                <a:off x="3288506" y="2757265"/>
                <a:ext cx="6984279" cy="72723"/>
                <a:chOff x="3822947" y="2187480"/>
                <a:chExt cx="6984279" cy="72723"/>
              </a:xfrm>
            </p:grpSpPr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C05E4F0E-DC79-43F5-9BB0-AD8DB309F634}"/>
                    </a:ext>
                  </a:extLst>
                </p:cNvPr>
                <p:cNvCxnSpPr/>
                <p:nvPr/>
              </p:nvCxnSpPr>
              <p:spPr>
                <a:xfrm>
                  <a:off x="3822947" y="2187480"/>
                  <a:ext cx="0" cy="6840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DE8AEE96-4E07-4C48-A245-7BDC96C2B103}"/>
                    </a:ext>
                  </a:extLst>
                </p:cNvPr>
                <p:cNvCxnSpPr/>
                <p:nvPr/>
              </p:nvCxnSpPr>
              <p:spPr>
                <a:xfrm>
                  <a:off x="4820701" y="2187480"/>
                  <a:ext cx="0" cy="6840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1FA9ECA3-5CCA-4608-8F82-A802A1C52591}"/>
                    </a:ext>
                  </a:extLst>
                </p:cNvPr>
                <p:cNvCxnSpPr/>
                <p:nvPr/>
              </p:nvCxnSpPr>
              <p:spPr>
                <a:xfrm>
                  <a:off x="5818455" y="2191803"/>
                  <a:ext cx="0" cy="6840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E4FFB061-3F2B-41EC-8C3F-AB7EE7C39E4D}"/>
                    </a:ext>
                  </a:extLst>
                </p:cNvPr>
                <p:cNvCxnSpPr/>
                <p:nvPr/>
              </p:nvCxnSpPr>
              <p:spPr>
                <a:xfrm>
                  <a:off x="6816209" y="2191803"/>
                  <a:ext cx="0" cy="6840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17786E7B-BF9B-48DC-8962-A18AE1B9C776}"/>
                    </a:ext>
                  </a:extLst>
                </p:cNvPr>
                <p:cNvCxnSpPr/>
                <p:nvPr/>
              </p:nvCxnSpPr>
              <p:spPr>
                <a:xfrm>
                  <a:off x="7813963" y="2187480"/>
                  <a:ext cx="0" cy="6840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4C9BE6FC-33C1-4DF0-BDB1-52247B3C7BFC}"/>
                    </a:ext>
                  </a:extLst>
                </p:cNvPr>
                <p:cNvCxnSpPr/>
                <p:nvPr/>
              </p:nvCxnSpPr>
              <p:spPr>
                <a:xfrm>
                  <a:off x="8811717" y="2187480"/>
                  <a:ext cx="0" cy="6840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1C96B83E-2F87-4F0D-B4D7-3EBE74520A13}"/>
                    </a:ext>
                  </a:extLst>
                </p:cNvPr>
                <p:cNvCxnSpPr/>
                <p:nvPr/>
              </p:nvCxnSpPr>
              <p:spPr>
                <a:xfrm>
                  <a:off x="9809471" y="2191803"/>
                  <a:ext cx="0" cy="6840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0AB47553-EF8F-44EE-BEA0-0AD89CC0CED5}"/>
                    </a:ext>
                  </a:extLst>
                </p:cNvPr>
                <p:cNvCxnSpPr/>
                <p:nvPr/>
              </p:nvCxnSpPr>
              <p:spPr>
                <a:xfrm>
                  <a:off x="10807226" y="2191803"/>
                  <a:ext cx="0" cy="6840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69A1404-D579-4D00-B655-2BD39DDF15E3}"/>
                  </a:ext>
                </a:extLst>
              </p:cNvPr>
              <p:cNvGrpSpPr/>
              <p:nvPr/>
            </p:nvGrpSpPr>
            <p:grpSpPr>
              <a:xfrm>
                <a:off x="2831387" y="1575309"/>
                <a:ext cx="68400" cy="1181959"/>
                <a:chOff x="3365828" y="1005524"/>
                <a:chExt cx="68400" cy="1181959"/>
              </a:xfrm>
            </p:grpSpPr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BB32E9CA-B4BE-489F-B4D1-1A6394784569}"/>
                    </a:ext>
                  </a:extLst>
                </p:cNvPr>
                <p:cNvCxnSpPr/>
                <p:nvPr/>
              </p:nvCxnSpPr>
              <p:spPr>
                <a:xfrm flipH="1">
                  <a:off x="3365828" y="2187483"/>
                  <a:ext cx="68400" cy="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5769E107-1E5D-4D19-BC98-E37DE87E280C}"/>
                    </a:ext>
                  </a:extLst>
                </p:cNvPr>
                <p:cNvCxnSpPr/>
                <p:nvPr/>
              </p:nvCxnSpPr>
              <p:spPr>
                <a:xfrm flipH="1">
                  <a:off x="3365828" y="1005524"/>
                  <a:ext cx="68400" cy="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5932DEB6-3BD8-4449-88C4-CCCB783C2BFD}"/>
                    </a:ext>
                  </a:extLst>
                </p:cNvPr>
                <p:cNvCxnSpPr/>
                <p:nvPr/>
              </p:nvCxnSpPr>
              <p:spPr>
                <a:xfrm flipH="1">
                  <a:off x="3365828" y="1951092"/>
                  <a:ext cx="68400" cy="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A7DB012A-210F-47A8-A903-506ECCCF7D45}"/>
                    </a:ext>
                  </a:extLst>
                </p:cNvPr>
                <p:cNvCxnSpPr/>
                <p:nvPr/>
              </p:nvCxnSpPr>
              <p:spPr>
                <a:xfrm flipH="1">
                  <a:off x="3365828" y="1241916"/>
                  <a:ext cx="68400" cy="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D5101CD9-AC7D-4195-93EB-AD524CCA9F1B}"/>
                    </a:ext>
                  </a:extLst>
                </p:cNvPr>
                <p:cNvCxnSpPr/>
                <p:nvPr/>
              </p:nvCxnSpPr>
              <p:spPr>
                <a:xfrm flipH="1">
                  <a:off x="3365828" y="1478308"/>
                  <a:ext cx="68400" cy="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1D64306C-E042-4631-A6AC-772849F3AD59}"/>
                    </a:ext>
                  </a:extLst>
                </p:cNvPr>
                <p:cNvCxnSpPr/>
                <p:nvPr/>
              </p:nvCxnSpPr>
              <p:spPr>
                <a:xfrm flipH="1">
                  <a:off x="3365828" y="1714700"/>
                  <a:ext cx="68400" cy="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2A36D0A9-CF6D-4841-A171-56B469ACF773}"/>
                  </a:ext>
                </a:extLst>
              </p:cNvPr>
              <p:cNvGrpSpPr/>
              <p:nvPr/>
            </p:nvGrpSpPr>
            <p:grpSpPr>
              <a:xfrm>
                <a:off x="2899250" y="1339624"/>
                <a:ext cx="7782789" cy="1417644"/>
                <a:chOff x="2947609" y="1339624"/>
                <a:chExt cx="7782789" cy="1417644"/>
              </a:xfrm>
            </p:grpSpPr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893225C8-B8DD-445F-9F76-A1D77FE49EDF}"/>
                    </a:ext>
                  </a:extLst>
                </p:cNvPr>
                <p:cNvCxnSpPr/>
                <p:nvPr/>
              </p:nvCxnSpPr>
              <p:spPr>
                <a:xfrm>
                  <a:off x="2948146" y="1339624"/>
                  <a:ext cx="0" cy="1417644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5C5E88F1-FB80-4F16-953A-EDD31D99A6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947609" y="2757265"/>
                  <a:ext cx="7782789" cy="0"/>
                </a:xfrm>
                <a:prstGeom prst="line">
                  <a:avLst/>
                </a:prstGeom>
                <a:ln w="9525" cmpd="sng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6141023-1788-40F0-A20D-2865B0FCF088}"/>
                </a:ext>
              </a:extLst>
            </p:cNvPr>
            <p:cNvGrpSpPr/>
            <p:nvPr/>
          </p:nvGrpSpPr>
          <p:grpSpPr>
            <a:xfrm>
              <a:off x="3894071" y="4572606"/>
              <a:ext cx="1899011" cy="153841"/>
              <a:chOff x="1477430" y="4421544"/>
              <a:chExt cx="1899011" cy="153841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4433415-8F20-40CB-865C-E38DA7201910}"/>
                  </a:ext>
                </a:extLst>
              </p:cNvPr>
              <p:cNvSpPr/>
              <p:nvPr/>
            </p:nvSpPr>
            <p:spPr>
              <a:xfrm>
                <a:off x="2661173" y="4449815"/>
                <a:ext cx="96315" cy="9631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D6A3DF7-1988-4A20-A793-F08C31FDA0C1}"/>
                  </a:ext>
                </a:extLst>
              </p:cNvPr>
              <p:cNvSpPr/>
              <p:nvPr/>
            </p:nvSpPr>
            <p:spPr>
              <a:xfrm>
                <a:off x="1477430" y="4449815"/>
                <a:ext cx="96315" cy="9631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2C96898-3AF7-4E87-95D2-D054F3AF1352}"/>
                  </a:ext>
                </a:extLst>
              </p:cNvPr>
              <p:cNvGrpSpPr/>
              <p:nvPr/>
            </p:nvGrpSpPr>
            <p:grpSpPr>
              <a:xfrm>
                <a:off x="1653642" y="4421544"/>
                <a:ext cx="1722799" cy="153841"/>
                <a:chOff x="1653642" y="4421544"/>
                <a:chExt cx="1722799" cy="153841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9967E6A-49F6-4185-8093-A7C00A3D7AB3}"/>
                    </a:ext>
                  </a:extLst>
                </p:cNvPr>
                <p:cNvSpPr txBox="1"/>
                <p:nvPr/>
              </p:nvSpPr>
              <p:spPr>
                <a:xfrm>
                  <a:off x="2837385" y="4421544"/>
                  <a:ext cx="539056" cy="1538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r>
                    <a:rPr lang="en-US" sz="1333" dirty="0">
                      <a:latin typeface="Univers Condensed" panose="020B0506020202050204" pitchFamily="34" charset="0"/>
                    </a:rPr>
                    <a:t>Adult ITP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068503C-78B9-4B0C-8EFF-C325255AD7AE}"/>
                    </a:ext>
                  </a:extLst>
                </p:cNvPr>
                <p:cNvSpPr txBox="1"/>
                <p:nvPr/>
              </p:nvSpPr>
              <p:spPr>
                <a:xfrm>
                  <a:off x="1653642" y="4421544"/>
                  <a:ext cx="759641" cy="1538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 anchor="t" anchorCtr="1">
                  <a:spAutoFit/>
                </a:bodyPr>
                <a:lstStyle/>
                <a:p>
                  <a:r>
                    <a:rPr lang="en-US" sz="1333" dirty="0">
                      <a:latin typeface="Univers Condensed" panose="020B0506020202050204" pitchFamily="34" charset="0"/>
                    </a:rPr>
                    <a:t>Pediatric ITP</a:t>
                  </a:r>
                </a:p>
              </p:txBody>
            </p:sp>
          </p:grpSp>
        </p:grp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88B54B0-EAB1-946F-CC9C-1F1D3D6F9BF9}"/>
              </a:ext>
            </a:extLst>
          </p:cNvPr>
          <p:cNvSpPr/>
          <p:nvPr/>
        </p:nvSpPr>
        <p:spPr>
          <a:xfrm>
            <a:off x="924684" y="1316733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218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E76AA9-E30F-3F39-19D1-891DB9A498F3}"/>
              </a:ext>
            </a:extLst>
          </p:cNvPr>
          <p:cNvSpPr txBox="1">
            <a:spLocks/>
          </p:cNvSpPr>
          <p:nvPr/>
        </p:nvSpPr>
        <p:spPr>
          <a:xfrm>
            <a:off x="576000" y="1853669"/>
            <a:ext cx="11040000" cy="1402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Κλινικές εκδηλώσεις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ITP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E3243E-D67C-B1C4-F7F6-4DD09C2B17D7}"/>
              </a:ext>
            </a:extLst>
          </p:cNvPr>
          <p:cNvSpPr/>
          <p:nvPr/>
        </p:nvSpPr>
        <p:spPr>
          <a:xfrm>
            <a:off x="1053548" y="3660141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139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CC0D5-A0C7-45D4-881C-3BCC3C882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00" y="1575673"/>
            <a:ext cx="10945440" cy="435133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l-GR" sz="2400" dirty="0"/>
              <a:t>Αποτελεί το συχνότερο σύμπτωμα που εκδηλώνουν κατά την πορεία της νόσου τα 2/3 των ασθενών</a:t>
            </a:r>
            <a:r>
              <a:rPr lang="en-US" sz="2400" baseline="30000" dirty="0"/>
              <a:t>1</a:t>
            </a:r>
          </a:p>
          <a:p>
            <a:pPr lvl="1">
              <a:lnSpc>
                <a:spcPct val="150000"/>
              </a:lnSpc>
            </a:pPr>
            <a:r>
              <a:rPr lang="el-GR" sz="2133" dirty="0"/>
              <a:t>Τυπικές αιμορραγικές εκδήλωσεις από το δέρμα και βλενογόνους (πετέχειες, μώλωπες, εκχυμώσεις, ρινορραγία, αιμορραγία από το ΓΕΣ, ουροποιητικό)</a:t>
            </a:r>
            <a:r>
              <a:rPr lang="en-US" sz="2133" baseline="30000" dirty="0"/>
              <a:t>2</a:t>
            </a:r>
          </a:p>
          <a:p>
            <a:pPr lvl="1">
              <a:lnSpc>
                <a:spcPct val="150000"/>
              </a:lnSpc>
            </a:pPr>
            <a:r>
              <a:rPr lang="el-GR" sz="2133" dirty="0"/>
              <a:t>Ποικίλης βαρύτητας (αντιμετώπιση ή αυτοπεριοριζόμενη)</a:t>
            </a:r>
            <a:r>
              <a:rPr lang="en-US" sz="2133" baseline="30000" dirty="0"/>
              <a:t>3</a:t>
            </a:r>
            <a:r>
              <a:rPr lang="en-US" sz="2133" dirty="0"/>
              <a:t> </a:t>
            </a:r>
          </a:p>
          <a:p>
            <a:pPr lvl="2">
              <a:lnSpc>
                <a:spcPct val="150000"/>
              </a:lnSpc>
            </a:pPr>
            <a:r>
              <a:rPr lang="el-GR" dirty="0"/>
              <a:t>Σοβαρή αιμορραγία στο </a:t>
            </a:r>
            <a:r>
              <a:rPr lang="en-US" dirty="0"/>
              <a:t>9.6% </a:t>
            </a:r>
            <a:r>
              <a:rPr lang="el-GR" dirty="0"/>
              <a:t>των ενηλίκων και το</a:t>
            </a:r>
            <a:r>
              <a:rPr lang="en-US" dirty="0"/>
              <a:t> 20.2% </a:t>
            </a:r>
            <a:r>
              <a:rPr lang="el-GR" dirty="0"/>
              <a:t>των παιδιών</a:t>
            </a:r>
            <a:r>
              <a:rPr lang="en-US" baseline="30000" dirty="0"/>
              <a:t>4</a:t>
            </a:r>
          </a:p>
          <a:p>
            <a:pPr lvl="1">
              <a:lnSpc>
                <a:spcPct val="150000"/>
              </a:lnSpc>
            </a:pPr>
            <a:r>
              <a:rPr lang="el-GR" sz="2133" dirty="0"/>
              <a:t>Ενδοκράνια αιμορραγία που αποτελεί και την σοβαρότερα επιπλοκή της νόσου στο 1.5% των ενηλίκων και το 0.5% των παιδιών</a:t>
            </a:r>
            <a:r>
              <a:rPr lang="en-US" sz="2133" baseline="30000" dirty="0"/>
              <a:t>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3E846-C416-4E4A-8995-BECD585489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2E8AC-EF57-4D64-B783-B28FB0922F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277" y="6100871"/>
            <a:ext cx="7654724" cy="757130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1. </a:t>
            </a:r>
            <a:r>
              <a:rPr lang="pt-BR" dirty="0"/>
              <a:t>Audia S, et al. Autoimm Rev. 2017;16:620-32.</a:t>
            </a:r>
            <a:r>
              <a:rPr lang="en-US" dirty="0"/>
              <a:t> </a:t>
            </a:r>
            <a:r>
              <a:rPr lang="en-US" dirty="0">
                <a:cs typeface="Arial" panose="020B0604020202020204" pitchFamily="34" charset="0"/>
              </a:rPr>
              <a:t>2. Cooper N, et al. Am J </a:t>
            </a:r>
            <a:r>
              <a:rPr lang="en-US" dirty="0" err="1">
                <a:cs typeface="Arial" panose="020B0604020202020204" pitchFamily="34" charset="0"/>
              </a:rPr>
              <a:t>Hematol</a:t>
            </a:r>
            <a:r>
              <a:rPr lang="en-US" dirty="0">
                <a:cs typeface="Arial" panose="020B0604020202020204" pitchFamily="34" charset="0"/>
              </a:rPr>
              <a:t>. 2021;96:188-98. </a:t>
            </a:r>
            <a:br>
              <a:rPr lang="en-US" dirty="0">
                <a:cs typeface="Arial" panose="020B0604020202020204" pitchFamily="34" charset="0"/>
              </a:rPr>
            </a:br>
            <a:r>
              <a:rPr lang="en-US" dirty="0">
                <a:cs typeface="Arial" panose="020B0604020202020204" pitchFamily="34" charset="0"/>
              </a:rPr>
              <a:t>3. Mathias SD, et al. Health Qual Life Outcomes. 2008;6:13. </a:t>
            </a:r>
            <a:br>
              <a:rPr lang="en-US" dirty="0">
                <a:cs typeface="Arial" panose="020B0604020202020204" pitchFamily="34" charset="0"/>
              </a:rPr>
            </a:br>
            <a:r>
              <a:rPr lang="fy-NL" dirty="0"/>
              <a:t>4. </a:t>
            </a:r>
            <a:r>
              <a:rPr lang="en-US" dirty="0" err="1"/>
              <a:t>Despotovic</a:t>
            </a:r>
            <a:r>
              <a:rPr lang="en-US" dirty="0"/>
              <a:t> JM, Grimes AB. Hematology Am Soc </a:t>
            </a:r>
            <a:r>
              <a:rPr lang="en-US" dirty="0" err="1"/>
              <a:t>Hematol</a:t>
            </a:r>
            <a:r>
              <a:rPr lang="en-US" dirty="0"/>
              <a:t> Educ Program. 2018;2018:405-11.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063894D-A27F-4A4B-A14F-F8374D1D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" y="2"/>
            <a:ext cx="11040000" cy="1402293"/>
          </a:xfrm>
        </p:spPr>
        <p:txBody>
          <a:bodyPr anchor="ctr">
            <a:normAutofit/>
          </a:bodyPr>
          <a:lstStyle/>
          <a:p>
            <a:pPr algn="ctr"/>
            <a:r>
              <a:rPr lang="el-GR" b="1" dirty="0"/>
              <a:t>Κλινικές εκδηλώσεις </a:t>
            </a:r>
            <a:r>
              <a:rPr lang="en-US" b="1" dirty="0"/>
              <a:t>ITP: </a:t>
            </a:r>
            <a:r>
              <a:rPr lang="el-GR" b="1" dirty="0"/>
              <a:t>αιμορραγία</a:t>
            </a:r>
            <a:endParaRPr lang="en-US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65B068-74B6-5142-EAD1-FCE2092BE3AC}"/>
              </a:ext>
            </a:extLst>
          </p:cNvPr>
          <p:cNvSpPr/>
          <p:nvPr/>
        </p:nvSpPr>
        <p:spPr>
          <a:xfrm>
            <a:off x="924684" y="1356576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9747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CC0D5-A0C7-45D4-881C-3BCC3C882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41" y="1963367"/>
            <a:ext cx="11040000" cy="435133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l-GR" dirty="0"/>
              <a:t>Ανεξάρτητως των αιμορραγιών οι ασθενείς με </a:t>
            </a:r>
            <a:r>
              <a:rPr lang="en-US" dirty="0"/>
              <a:t>ITP </a:t>
            </a:r>
            <a:r>
              <a:rPr lang="el-GR" dirty="0"/>
              <a:t>αναφέρουν κόπωση</a:t>
            </a:r>
            <a:r>
              <a:rPr lang="en-US" baseline="30000" dirty="0">
                <a:latin typeface="Univers Condensed" panose="020B0506020202050204" pitchFamily="34" charset="0"/>
              </a:rPr>
              <a:t>1-4</a:t>
            </a:r>
            <a:r>
              <a:rPr lang="en-US" b="1" dirty="0">
                <a:latin typeface="Univers Condensed" panose="020B0506020202050204" pitchFamily="34" charset="0"/>
              </a:rPr>
              <a:t> 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Αναφέρεται στο 58% των ασθενών και δεν δύναται να αντιμετωπισθεί</a:t>
            </a:r>
            <a:r>
              <a:rPr lang="en-US" baseline="30000" dirty="0">
                <a:latin typeface="Univers Condensed" panose="020B0506020202050204" pitchFamily="34" charset="0"/>
              </a:rPr>
              <a:t>2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Συχνά υποεκτιμάται (μόνο των 30% των ιατρών αναφέρουν κόπωση των ασθενών τους) </a:t>
            </a:r>
            <a:r>
              <a:rPr lang="en-US" baseline="30000" dirty="0"/>
              <a:t>2</a:t>
            </a:r>
          </a:p>
          <a:p>
            <a:pPr>
              <a:lnSpc>
                <a:spcPct val="120000"/>
              </a:lnSpc>
            </a:pPr>
            <a:r>
              <a:rPr lang="el-GR" dirty="0">
                <a:latin typeface="Univers Condensed" panose="020B0506020202050204" pitchFamily="34" charset="0"/>
              </a:rPr>
              <a:t>Σχετίζετα με αριθμό αιμοπεταλίων</a:t>
            </a:r>
            <a:r>
              <a:rPr lang="en-US" dirty="0">
                <a:latin typeface="Univers Condensed" panose="020B0506020202050204" pitchFamily="34" charset="0"/>
              </a:rPr>
              <a:t> &lt; 100 × 10</a:t>
            </a:r>
            <a:r>
              <a:rPr lang="en-US" baseline="30000" dirty="0">
                <a:latin typeface="Univers Condensed" panose="020B0506020202050204" pitchFamily="34" charset="0"/>
              </a:rPr>
              <a:t>9</a:t>
            </a:r>
            <a:r>
              <a:rPr lang="en-US" dirty="0">
                <a:latin typeface="Univers Condensed" panose="020B0506020202050204" pitchFamily="34" charset="0"/>
              </a:rPr>
              <a:t>/L, </a:t>
            </a:r>
            <a:r>
              <a:rPr lang="el-GR" dirty="0">
                <a:latin typeface="Univers Condensed" panose="020B0506020202050204" pitchFamily="34" charset="0"/>
              </a:rPr>
              <a:t>θεραπεία με ΚΣ και αιμορραγίες</a:t>
            </a:r>
            <a:r>
              <a:rPr lang="en-US" baseline="30000" dirty="0">
                <a:latin typeface="Univers Condensed" panose="020B0506020202050204" pitchFamily="34" charset="0"/>
              </a:rPr>
              <a:t>3-4</a:t>
            </a:r>
          </a:p>
          <a:p>
            <a:pPr lvl="1">
              <a:lnSpc>
                <a:spcPct val="120000"/>
              </a:lnSpc>
            </a:pPr>
            <a:r>
              <a:rPr lang="el-GR" dirty="0"/>
              <a:t>Δεν σχετίζεται με την διάρκεια της </a:t>
            </a:r>
            <a:r>
              <a:rPr lang="en-US" dirty="0"/>
              <a:t>ITP, </a:t>
            </a:r>
            <a:r>
              <a:rPr lang="el-GR" dirty="0"/>
              <a:t>την ηλικία και το φύλο</a:t>
            </a:r>
            <a:r>
              <a:rPr lang="en-US" baseline="30000" dirty="0">
                <a:latin typeface="Univers Condensed" panose="020B0506020202050204" pitchFamily="34" charset="0"/>
              </a:rPr>
              <a:t>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3E846-C416-4E4A-8995-BECD585489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y-NL" dirty="0"/>
              <a:t>CS, corticosteroids.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2E8AC-EF57-4D64-B783-B28FB0922F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62501" y="6267070"/>
            <a:ext cx="7429500" cy="590931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1. Cooper N, </a:t>
            </a:r>
            <a:r>
              <a:rPr lang="en-US" dirty="0" err="1"/>
              <a:t>Ghanima</a:t>
            </a:r>
            <a:r>
              <a:rPr lang="en-US" dirty="0"/>
              <a:t> W. New </a:t>
            </a:r>
            <a:r>
              <a:rPr lang="en-US" dirty="0" err="1"/>
              <a:t>Engl</a:t>
            </a:r>
            <a:r>
              <a:rPr lang="en-US" dirty="0"/>
              <a:t> J Med. 2019;381:945-55. 2. Cooper N, et al. Am J </a:t>
            </a:r>
            <a:r>
              <a:rPr lang="en-US" dirty="0" err="1"/>
              <a:t>Hematol</a:t>
            </a:r>
            <a:r>
              <a:rPr lang="en-US" dirty="0"/>
              <a:t>. 2021;96:188-98. </a:t>
            </a:r>
            <a:br>
              <a:rPr lang="en-US" dirty="0"/>
            </a:br>
            <a:r>
              <a:rPr lang="en-US" dirty="0"/>
              <a:t>3. Hill QA, Newland AC. Br J </a:t>
            </a:r>
            <a:r>
              <a:rPr lang="en-US" dirty="0" err="1"/>
              <a:t>Haematol</a:t>
            </a:r>
            <a:r>
              <a:rPr lang="en-US" dirty="0"/>
              <a:t>. 2015;170:141-9. 4. Newton JL, et al. Eur J </a:t>
            </a:r>
            <a:r>
              <a:rPr lang="en-US" dirty="0" err="1"/>
              <a:t>Haematol</a:t>
            </a:r>
            <a:r>
              <a:rPr lang="en-US" dirty="0"/>
              <a:t>. 2011;86:420-9.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11580E0-B50A-97F1-E30D-1B68D157393E}"/>
              </a:ext>
            </a:extLst>
          </p:cNvPr>
          <p:cNvSpPr txBox="1">
            <a:spLocks/>
          </p:cNvSpPr>
          <p:nvPr/>
        </p:nvSpPr>
        <p:spPr>
          <a:xfrm>
            <a:off x="688541" y="86691"/>
            <a:ext cx="11040000" cy="1402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67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/>
              <a:t>Κλινικές εκδηλώσεις </a:t>
            </a:r>
            <a:r>
              <a:rPr lang="en-US" b="1" dirty="0"/>
              <a:t>ITP: </a:t>
            </a:r>
            <a:r>
              <a:rPr lang="el-GR" b="1" dirty="0"/>
              <a:t>κόπωση</a:t>
            </a:r>
            <a:endParaRPr lang="en-US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325C27-CD4F-9DEE-2907-57EED4EE93A7}"/>
              </a:ext>
            </a:extLst>
          </p:cNvPr>
          <p:cNvSpPr/>
          <p:nvPr/>
        </p:nvSpPr>
        <p:spPr>
          <a:xfrm>
            <a:off x="924684" y="1356576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4165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E76AA9-E30F-3F39-19D1-891DB9A498F3}"/>
              </a:ext>
            </a:extLst>
          </p:cNvPr>
          <p:cNvSpPr txBox="1">
            <a:spLocks/>
          </p:cNvSpPr>
          <p:nvPr/>
        </p:nvSpPr>
        <p:spPr>
          <a:xfrm>
            <a:off x="576000" y="1853669"/>
            <a:ext cx="11040000" cy="1402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Παθοφυσιολογία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ITP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E3243E-D67C-B1C4-F7F6-4DD09C2B17D7}"/>
              </a:ext>
            </a:extLst>
          </p:cNvPr>
          <p:cNvSpPr/>
          <p:nvPr/>
        </p:nvSpPr>
        <p:spPr>
          <a:xfrm>
            <a:off x="1053548" y="3660141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5776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A0BFD8-BCD2-4756-8F52-22D3C134F6B9}"/>
              </a:ext>
            </a:extLst>
          </p:cNvPr>
          <p:cNvSpPr/>
          <p:nvPr/>
        </p:nvSpPr>
        <p:spPr>
          <a:xfrm>
            <a:off x="927652" y="1554481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6681F-EE43-65F9-686C-C3D6EDD892BE}"/>
              </a:ext>
            </a:extLst>
          </p:cNvPr>
          <p:cNvSpPr txBox="1"/>
          <p:nvPr/>
        </p:nvSpPr>
        <p:spPr>
          <a:xfrm>
            <a:off x="538988" y="1983673"/>
            <a:ext cx="104735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400" b="1" dirty="0">
                <a:latin typeface="Arial"/>
                <a:ea typeface="Arial"/>
                <a:cs typeface="Arial"/>
                <a:sym typeface="Arial"/>
              </a:rPr>
              <a:t>1950</a:t>
            </a: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s: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Harrington et al 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παρατήρησαν ότι η χορήγηση ορού ασθενών με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ITP 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σε υγιείς εθελοντές οδηγούσε σε θρομβοπενία (χυμική ανοσία)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Κυρίως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IGG 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έναντι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GPs 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όπως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GPIIb/IIIa, </a:t>
            </a:r>
            <a:r>
              <a:rPr lang="en-US" sz="2400" dirty="0" err="1">
                <a:latin typeface="Arial"/>
                <a:ea typeface="Arial"/>
                <a:cs typeface="Arial"/>
                <a:sym typeface="Arial"/>
              </a:rPr>
              <a:t>GPIb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/IX, </a:t>
            </a:r>
            <a:r>
              <a:rPr lang="en-US" sz="2400" dirty="0" err="1">
                <a:latin typeface="Arial"/>
                <a:ea typeface="Arial"/>
                <a:cs typeface="Arial"/>
                <a:sym typeface="Arial"/>
              </a:rPr>
              <a:t>GPIa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/I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Ι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Ανίχνευση αντι-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PLT Abs 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στο 85% (66.7%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GPIIb/IIIa, 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60% </a:t>
            </a:r>
            <a:r>
              <a:rPr lang="en-US" sz="2400" dirty="0" err="1">
                <a:latin typeface="Arial"/>
                <a:ea typeface="Arial"/>
                <a:cs typeface="Arial"/>
                <a:sym typeface="Arial"/>
              </a:rPr>
              <a:t>GPIb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/IX, 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40.6% </a:t>
            </a:r>
            <a:r>
              <a:rPr lang="en-US" sz="2400" dirty="0" err="1">
                <a:latin typeface="Arial"/>
                <a:ea typeface="Arial"/>
                <a:cs typeface="Arial"/>
                <a:sym typeface="Arial"/>
              </a:rPr>
              <a:t>GPIa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/I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ι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)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400" dirty="0">
                <a:latin typeface="Arial"/>
                <a:ea typeface="Arial"/>
                <a:cs typeface="Arial"/>
                <a:sym typeface="Arial"/>
              </a:rPr>
              <a:t>Κυρίως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IGG1 (77%)</a:t>
            </a:r>
            <a:endParaRPr lang="el-GR" sz="2400" dirty="0"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8" name="Google Shape;73;p14">
            <a:extLst>
              <a:ext uri="{FF2B5EF4-FFF2-40B4-BE49-F238E27FC236}">
                <a16:creationId xmlns:a16="http://schemas.microsoft.com/office/drawing/2014/main" id="{2CE5E751-90AE-FADD-35CA-F978FA19C9A4}"/>
              </a:ext>
            </a:extLst>
          </p:cNvPr>
          <p:cNvSpPr txBox="1">
            <a:spLocks/>
          </p:cNvSpPr>
          <p:nvPr/>
        </p:nvSpPr>
        <p:spPr>
          <a:xfrm>
            <a:off x="415600" y="408199"/>
            <a:ext cx="11360800" cy="100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800" b="1" dirty="0">
                <a:latin typeface="Arial"/>
                <a:ea typeface="Arial"/>
                <a:cs typeface="Arial"/>
                <a:sym typeface="Arial"/>
              </a:rPr>
              <a:t>Περιφερική καταστροφή-Παθογένεση</a:t>
            </a:r>
            <a:r>
              <a:rPr lang="en-US" sz="4800" b="1" dirty="0"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55E8E0-62C0-AD82-6CF8-9CBE74DAAC90}"/>
              </a:ext>
            </a:extLst>
          </p:cNvPr>
          <p:cNvSpPr txBox="1"/>
          <p:nvPr/>
        </p:nvSpPr>
        <p:spPr>
          <a:xfrm>
            <a:off x="786867" y="6056243"/>
            <a:ext cx="1022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Harrington et al. J Lab Clin Med 1951, </a:t>
            </a:r>
            <a:r>
              <a:rPr lang="en-US" dirty="0" err="1"/>
              <a:t>Audia</a:t>
            </a:r>
            <a:r>
              <a:rPr lang="en-US" dirty="0"/>
              <a:t> et al. </a:t>
            </a:r>
            <a:r>
              <a:rPr lang="en-US" dirty="0" err="1"/>
              <a:t>Hemasphere</a:t>
            </a:r>
            <a:r>
              <a:rPr lang="en-US" dirty="0"/>
              <a:t> , </a:t>
            </a:r>
            <a:r>
              <a:rPr lang="en-US" dirty="0" err="1"/>
              <a:t>Audia</a:t>
            </a:r>
            <a:r>
              <a:rPr lang="en-US" dirty="0"/>
              <a:t> et al. J Clin Med 2021, McMillan et al. Blood 1987, </a:t>
            </a:r>
            <a:r>
              <a:rPr lang="en-US" dirty="0" err="1"/>
              <a:t>Porcelijn</a:t>
            </a:r>
            <a:r>
              <a:rPr lang="en-US" dirty="0"/>
              <a:t> et al. Br J </a:t>
            </a:r>
            <a:r>
              <a:rPr lang="en-US" dirty="0" err="1"/>
              <a:t>Hematol</a:t>
            </a:r>
            <a:r>
              <a:rPr lang="en-US" dirty="0"/>
              <a:t> 2018,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64353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02340-AE4C-F355-6E3A-C013D6EEA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4D559-AAAB-4BEC-90BF-3E5E081D3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DCA4C1-0E53-1A2A-EF8E-C91A6EF98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53" y="1487030"/>
            <a:ext cx="11764433" cy="53709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A81901-5E85-6926-DFF2-6B9E4D63C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305" y="271757"/>
            <a:ext cx="9379390" cy="122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773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02340-AE4C-F355-6E3A-C013D6EEA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4D559-AAAB-4BEC-90BF-3E5E081D3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4DB42E-F328-D295-4073-E0983C5D0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CFBA6B-F10B-5801-5BB2-CDD18E7C5935}"/>
              </a:ext>
            </a:extLst>
          </p:cNvPr>
          <p:cNvSpPr txBox="1"/>
          <p:nvPr/>
        </p:nvSpPr>
        <p:spPr>
          <a:xfrm>
            <a:off x="5624946" y="6581001"/>
            <a:ext cx="2105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Audia</a:t>
            </a:r>
            <a:r>
              <a:rPr lang="en-US" sz="1200" dirty="0"/>
              <a:t> et al. </a:t>
            </a:r>
            <a:r>
              <a:rPr lang="en-US" sz="1200" dirty="0" err="1"/>
              <a:t>Hemasphere</a:t>
            </a:r>
            <a:r>
              <a:rPr lang="en-US" sz="12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346832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A0BFD8-BCD2-4756-8F52-22D3C134F6B9}"/>
              </a:ext>
            </a:extLst>
          </p:cNvPr>
          <p:cNvSpPr/>
          <p:nvPr/>
        </p:nvSpPr>
        <p:spPr>
          <a:xfrm>
            <a:off x="940904" y="1983673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6681F-EE43-65F9-686C-C3D6EDD892BE}"/>
              </a:ext>
            </a:extLst>
          </p:cNvPr>
          <p:cNvSpPr txBox="1"/>
          <p:nvPr/>
        </p:nvSpPr>
        <p:spPr>
          <a:xfrm>
            <a:off x="746572" y="2202484"/>
            <a:ext cx="10473568" cy="4092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Περιφερική καταστροφή αιμοπεταλίων μέσω αυτοάνοσου μηχανισμού που στοχεύει γλυκοπρωτείνες (κυρίως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GPIIb/IIIa,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GPIb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/IX) 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μέσω </a:t>
            </a:r>
            <a:r>
              <a:rPr lang="el-GR" sz="22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κυτταροτοξικότητας εξαρτώμενης από αντίσωμα (</a:t>
            </a:r>
            <a:r>
              <a:rPr lang="en-US" sz="22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ADCC)</a:t>
            </a:r>
            <a:r>
              <a:rPr lang="el-GR" sz="22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φαγοκυττάρωσης εξαρτώμενης από το αντίσωμα</a:t>
            </a:r>
            <a:r>
              <a:rPr lang="en-US" sz="22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(ADCP) </a:t>
            </a:r>
            <a:r>
              <a:rPr lang="el-GR" sz="22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και κυτταροτοξικότητας μέσω συμπληρώματος 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CDC)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Οψωνινοποιημένα αιμοπετάλια φαγοκυτταρώνονται από σπληνικά ΜΦ μέσω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Fc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γ υποδοχέων, ενώ τα σπληνικά ΜΦ παίζουν και ρόλο αντιγονοπαρουσιαστικών κυττάρων</a:t>
            </a:r>
          </a:p>
        </p:txBody>
      </p:sp>
      <p:sp>
        <p:nvSpPr>
          <p:cNvPr id="8" name="Google Shape;73;p14">
            <a:extLst>
              <a:ext uri="{FF2B5EF4-FFF2-40B4-BE49-F238E27FC236}">
                <a16:creationId xmlns:a16="http://schemas.microsoft.com/office/drawing/2014/main" id="{2CE5E751-90AE-FADD-35CA-F978FA19C9A4}"/>
              </a:ext>
            </a:extLst>
          </p:cNvPr>
          <p:cNvSpPr txBox="1">
            <a:spLocks/>
          </p:cNvSpPr>
          <p:nvPr/>
        </p:nvSpPr>
        <p:spPr>
          <a:xfrm>
            <a:off x="415600" y="408199"/>
            <a:ext cx="11360800" cy="100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800" b="1" dirty="0">
                <a:latin typeface="Arial"/>
                <a:ea typeface="Arial"/>
                <a:cs typeface="Arial"/>
                <a:sym typeface="Arial"/>
              </a:rPr>
              <a:t>Άνοση Θρομβοπενία (</a:t>
            </a:r>
            <a:r>
              <a:rPr lang="en-US" sz="4800" b="1" dirty="0">
                <a:latin typeface="Arial"/>
                <a:ea typeface="Arial"/>
                <a:cs typeface="Arial"/>
                <a:sym typeface="Arial"/>
              </a:rPr>
              <a:t>ITP)</a:t>
            </a:r>
            <a:r>
              <a:rPr lang="el-GR" sz="4800" b="1" dirty="0">
                <a:latin typeface="Arial"/>
                <a:ea typeface="Arial"/>
                <a:cs typeface="Arial"/>
                <a:sym typeface="Arial"/>
              </a:rPr>
              <a:t>-Παθογένεση</a:t>
            </a:r>
            <a:r>
              <a:rPr lang="en-US" sz="4800" b="1" dirty="0"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11CB9D-E0DB-C42E-3557-BFDCE49FDB05}"/>
              </a:ext>
            </a:extLst>
          </p:cNvPr>
          <p:cNvSpPr txBox="1"/>
          <p:nvPr/>
        </p:nvSpPr>
        <p:spPr>
          <a:xfrm>
            <a:off x="8839200" y="6488668"/>
            <a:ext cx="3012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Audia</a:t>
            </a:r>
            <a:r>
              <a:rPr lang="en-US" dirty="0"/>
              <a:t> et al. </a:t>
            </a:r>
            <a:r>
              <a:rPr lang="en-US" dirty="0" err="1"/>
              <a:t>Hemasphere</a:t>
            </a:r>
            <a:r>
              <a:rPr lang="en-US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1207344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4285D-7303-F31E-009C-470D5313D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556" y="2121654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Αποσιαλιοποίηση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Desialylation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απώλεια σιαλικού οξέος από την μεμβράνη των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PLTs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που οδηγεί σε έκθεση γαλακτόζης που αναγνωρίζεται απο τον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Ashwell-Morell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υποδοχέα των ηπατοκυττάρων και καταστρέφονται στο ήπαρ μέσω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Fc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μηχανισμού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Καταστροφή μέσω αντιαιμοπεταλιακών αντισωμάτων που παράγονται από αυτοαντιδραστικά Β κύτταρα που διεγείρονται απο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κύτταρα και οδηγούν σε ενεργοποίηση μέσω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CD40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IL21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Ο προαναφερόμενος αυτοάνοσος μηχανισμός προάγεται επίσης από την απουσία ρυθμιστικών Τ κυττάρων</a:t>
            </a:r>
          </a:p>
          <a:p>
            <a:endParaRPr lang="el-GR" dirty="0"/>
          </a:p>
        </p:txBody>
      </p:sp>
      <p:sp>
        <p:nvSpPr>
          <p:cNvPr id="4" name="Google Shape;73;p14">
            <a:extLst>
              <a:ext uri="{FF2B5EF4-FFF2-40B4-BE49-F238E27FC236}">
                <a16:creationId xmlns:a16="http://schemas.microsoft.com/office/drawing/2014/main" id="{8BB9BF14-07E3-EA4C-7E97-5AEA0A0370E8}"/>
              </a:ext>
            </a:extLst>
          </p:cNvPr>
          <p:cNvSpPr txBox="1">
            <a:spLocks/>
          </p:cNvSpPr>
          <p:nvPr/>
        </p:nvSpPr>
        <p:spPr>
          <a:xfrm>
            <a:off x="415600" y="408199"/>
            <a:ext cx="11360800" cy="100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800" b="1" dirty="0">
                <a:latin typeface="Arial"/>
                <a:ea typeface="Arial"/>
                <a:cs typeface="Arial"/>
                <a:sym typeface="Arial"/>
              </a:rPr>
              <a:t>Άνοση Θρομβοπενία (</a:t>
            </a:r>
            <a:r>
              <a:rPr lang="en-US" sz="4800" b="1" dirty="0">
                <a:latin typeface="Arial"/>
                <a:ea typeface="Arial"/>
                <a:cs typeface="Arial"/>
                <a:sym typeface="Arial"/>
              </a:rPr>
              <a:t>ITP)</a:t>
            </a:r>
            <a:r>
              <a:rPr lang="el-GR" sz="4800" b="1" dirty="0">
                <a:latin typeface="Arial"/>
                <a:ea typeface="Arial"/>
                <a:cs typeface="Arial"/>
                <a:sym typeface="Arial"/>
              </a:rPr>
              <a:t>-Παθογένεση</a:t>
            </a:r>
            <a:r>
              <a:rPr lang="en-US" sz="4800" b="1" dirty="0"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BF5D34-43DF-002A-EC22-91264136F0BD}"/>
              </a:ext>
            </a:extLst>
          </p:cNvPr>
          <p:cNvSpPr/>
          <p:nvPr/>
        </p:nvSpPr>
        <p:spPr>
          <a:xfrm>
            <a:off x="940904" y="1983673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C08403-824C-56D3-389D-AAC0917B16F1}"/>
              </a:ext>
            </a:extLst>
          </p:cNvPr>
          <p:cNvSpPr txBox="1"/>
          <p:nvPr/>
        </p:nvSpPr>
        <p:spPr>
          <a:xfrm>
            <a:off x="9670509" y="6334492"/>
            <a:ext cx="2105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Audia</a:t>
            </a:r>
            <a:r>
              <a:rPr lang="en-US" sz="1200" dirty="0"/>
              <a:t> et al. </a:t>
            </a:r>
            <a:r>
              <a:rPr lang="en-US" sz="1200" dirty="0" err="1"/>
              <a:t>Hemasphere</a:t>
            </a:r>
            <a:r>
              <a:rPr lang="en-US" sz="12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2465541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4E27435-978F-1DE7-DF45-CD3CBCC579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68923"/>
              </p:ext>
            </p:extLst>
          </p:nvPr>
        </p:nvGraphicFramePr>
        <p:xfrm>
          <a:off x="725556" y="212165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Google Shape;73;p14">
            <a:extLst>
              <a:ext uri="{FF2B5EF4-FFF2-40B4-BE49-F238E27FC236}">
                <a16:creationId xmlns:a16="http://schemas.microsoft.com/office/drawing/2014/main" id="{8BB9BF14-07E3-EA4C-7E97-5AEA0A0370E8}"/>
              </a:ext>
            </a:extLst>
          </p:cNvPr>
          <p:cNvSpPr txBox="1">
            <a:spLocks/>
          </p:cNvSpPr>
          <p:nvPr/>
        </p:nvSpPr>
        <p:spPr>
          <a:xfrm>
            <a:off x="415600" y="408199"/>
            <a:ext cx="11360800" cy="100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800" b="1" dirty="0">
                <a:latin typeface="Arial"/>
                <a:ea typeface="Arial"/>
                <a:cs typeface="Arial"/>
                <a:sym typeface="Arial"/>
              </a:rPr>
              <a:t>Άνοση Θρομβοπενία (</a:t>
            </a:r>
            <a:r>
              <a:rPr lang="en-US" sz="4800" b="1" dirty="0">
                <a:latin typeface="Arial"/>
                <a:ea typeface="Arial"/>
                <a:cs typeface="Arial"/>
                <a:sym typeface="Arial"/>
              </a:rPr>
              <a:t>ITP)</a:t>
            </a:r>
            <a:r>
              <a:rPr lang="el-GR" sz="4800" b="1" dirty="0">
                <a:latin typeface="Arial"/>
                <a:ea typeface="Arial"/>
                <a:cs typeface="Arial"/>
                <a:sym typeface="Arial"/>
              </a:rPr>
              <a:t>-Παθογένεση</a:t>
            </a:r>
            <a:r>
              <a:rPr lang="en-US" sz="4800" b="1" dirty="0"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BF5D34-43DF-002A-EC22-91264136F0BD}"/>
              </a:ext>
            </a:extLst>
          </p:cNvPr>
          <p:cNvSpPr/>
          <p:nvPr/>
        </p:nvSpPr>
        <p:spPr>
          <a:xfrm>
            <a:off x="940904" y="1983673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E79C4F-1F35-F5FA-AFB4-F0AB39FB2FDF}"/>
              </a:ext>
            </a:extLst>
          </p:cNvPr>
          <p:cNvSpPr txBox="1"/>
          <p:nvPr/>
        </p:nvSpPr>
        <p:spPr>
          <a:xfrm>
            <a:off x="9972862" y="6472992"/>
            <a:ext cx="2105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Audia</a:t>
            </a:r>
            <a:r>
              <a:rPr lang="en-US" sz="1200" dirty="0"/>
              <a:t> et al. </a:t>
            </a:r>
            <a:r>
              <a:rPr lang="en-US" sz="1200" dirty="0" err="1"/>
              <a:t>Hemasphere</a:t>
            </a:r>
            <a:r>
              <a:rPr lang="en-US" sz="1200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937431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B9C57-AAA2-6CB0-430B-0C54E569C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82CDB-2D85-4E89-53BD-283B4D1BF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069521-FF9D-8142-B050-976DD47F3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96" y="1322362"/>
            <a:ext cx="12076404" cy="5535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131E7F-BC56-7F24-4FD8-0718D5620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128" y="106357"/>
            <a:ext cx="9777743" cy="108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49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E76AA9-E30F-3F39-19D1-891DB9A498F3}"/>
              </a:ext>
            </a:extLst>
          </p:cNvPr>
          <p:cNvSpPr txBox="1">
            <a:spLocks/>
          </p:cNvSpPr>
          <p:nvPr/>
        </p:nvSpPr>
        <p:spPr>
          <a:xfrm>
            <a:off x="576000" y="1853669"/>
            <a:ext cx="11040000" cy="1402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Οδηγίες/αντιμετώπιση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ITP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E3243E-D67C-B1C4-F7F6-4DD09C2B17D7}"/>
              </a:ext>
            </a:extLst>
          </p:cNvPr>
          <p:cNvSpPr/>
          <p:nvPr/>
        </p:nvSpPr>
        <p:spPr>
          <a:xfrm>
            <a:off x="1053548" y="3660141"/>
            <a:ext cx="10084904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8209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>
            <a:off x="2509633" y="762000"/>
            <a:ext cx="6336216" cy="1267200"/>
          </a:xfrm>
          <a:prstGeom prst="flowChartTerminator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4D2296-78CF-9F6F-3425-C1338954F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415600" y="95093"/>
            <a:ext cx="11360800" cy="1299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l" sz="3200" dirty="0">
                <a:latin typeface="Arial"/>
                <a:ea typeface="Arial"/>
                <a:cs typeface="Arial"/>
                <a:sym typeface="Arial"/>
              </a:rPr>
              <a:t>Αντιμετώπιση παιδιών με νεοδιαγνωσθείσα ΙΤΡ και ήπια κλινική εικόνα</a:t>
            </a:r>
            <a:endParaRPr sz="3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415600" y="1346533"/>
            <a:ext cx="11360800" cy="5511600"/>
          </a:xfrm>
          <a:prstGeom prst="rect">
            <a:avLst/>
          </a:prstGeom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l" b="1">
                <a:latin typeface="Arial"/>
                <a:ea typeface="Arial"/>
                <a:cs typeface="Arial"/>
                <a:sym typeface="Arial"/>
              </a:rPr>
              <a:t>Outpatient vs Inpatient management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134" y="1897369"/>
            <a:ext cx="6214135" cy="3224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7267" y="1708501"/>
            <a:ext cx="5854733" cy="3224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 rotWithShape="1">
          <a:blip r:embed="rId5">
            <a:alphaModFix/>
          </a:blip>
          <a:srcRect l="-1410" r="1409" b="-6769"/>
          <a:stretch/>
        </p:blipFill>
        <p:spPr>
          <a:xfrm>
            <a:off x="2882000" y="5135215"/>
            <a:ext cx="6551200" cy="1634633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/>
          <p:nvPr/>
        </p:nvSpPr>
        <p:spPr>
          <a:xfrm>
            <a:off x="6485267" y="3496067"/>
            <a:ext cx="5590800" cy="1299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6" name="Google Shape;106;p18"/>
          <p:cNvSpPr txBox="1"/>
          <p:nvPr/>
        </p:nvSpPr>
        <p:spPr>
          <a:xfrm>
            <a:off x="9665800" y="3006600"/>
            <a:ext cx="2110800" cy="32800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6485267" y="3246767"/>
            <a:ext cx="5291200" cy="32800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" name="Google Shape;108;p18"/>
          <p:cNvSpPr txBox="1"/>
          <p:nvPr/>
        </p:nvSpPr>
        <p:spPr>
          <a:xfrm>
            <a:off x="3503533" y="3288533"/>
            <a:ext cx="2592400" cy="32800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273333" y="3537000"/>
            <a:ext cx="5590800" cy="32800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" name="Google Shape;110;p18"/>
          <p:cNvSpPr/>
          <p:nvPr/>
        </p:nvSpPr>
        <p:spPr>
          <a:xfrm>
            <a:off x="302800" y="3831751"/>
            <a:ext cx="5854800" cy="1073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11" name="Google Shape;111;p18"/>
          <p:cNvSpPr txBox="1"/>
          <p:nvPr/>
        </p:nvSpPr>
        <p:spPr>
          <a:xfrm>
            <a:off x="3950800" y="6261967"/>
            <a:ext cx="5143600" cy="32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B4CC93-B101-2578-CD51-40C189069C34}"/>
              </a:ext>
            </a:extLst>
          </p:cNvPr>
          <p:cNvSpPr/>
          <p:nvPr/>
        </p:nvSpPr>
        <p:spPr>
          <a:xfrm>
            <a:off x="196133" y="1224033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F9BAA8-A20E-87A1-E6E8-0046B598ACDD}"/>
              </a:ext>
            </a:extLst>
          </p:cNvPr>
          <p:cNvSpPr txBox="1"/>
          <p:nvPr/>
        </p:nvSpPr>
        <p:spPr>
          <a:xfrm>
            <a:off x="7040785" y="6308183"/>
            <a:ext cx="5250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Neunert</a:t>
            </a:r>
            <a:r>
              <a:rPr lang="en-US" sz="1200" dirty="0"/>
              <a:t> et al. American Society of Hematology 2019 guidelines for immune thrombocytopenia. Blood Adv 2019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378400" y="93776"/>
            <a:ext cx="11360800" cy="119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l" sz="3200" dirty="0">
                <a:latin typeface="Arial"/>
                <a:ea typeface="Arial"/>
                <a:cs typeface="Arial"/>
                <a:sym typeface="Arial"/>
              </a:rPr>
              <a:t>Αντιμετώπιση παιδιών με νεοδιαγνωσθείσα ΙΤΡ και ήπια κλινική εικόνα</a:t>
            </a:r>
            <a:endParaRPr dirty="0"/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415600" y="1341767"/>
            <a:ext cx="11360800" cy="479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ctr">
              <a:buNone/>
            </a:pPr>
            <a:r>
              <a:rPr lang="el" b="1" dirty="0">
                <a:latin typeface="Arial"/>
                <a:ea typeface="Arial"/>
                <a:cs typeface="Arial"/>
                <a:sym typeface="Arial"/>
              </a:rPr>
              <a:t>Treatment vs observation</a:t>
            </a:r>
            <a:endParaRPr b="1" dirty="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 b="1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9"/>
          <p:cNvPicPr preferRelativeResize="0"/>
          <p:nvPr/>
        </p:nvPicPr>
        <p:blipFill rotWithShape="1">
          <a:blip r:embed="rId3">
            <a:alphaModFix/>
          </a:blip>
          <a:srcRect r="-593"/>
          <a:stretch/>
        </p:blipFill>
        <p:spPr>
          <a:xfrm>
            <a:off x="177900" y="1911234"/>
            <a:ext cx="6161867" cy="180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1534" y="3429001"/>
            <a:ext cx="5636533" cy="1656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134" y="4862801"/>
            <a:ext cx="6125412" cy="180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 txBox="1"/>
          <p:nvPr/>
        </p:nvSpPr>
        <p:spPr>
          <a:xfrm>
            <a:off x="6410900" y="1935099"/>
            <a:ext cx="5415200" cy="1364033"/>
          </a:xfrm>
          <a:prstGeom prst="rect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l" sz="2000" b="1" u="sng" dirty="0">
                <a:latin typeface="Open Sans"/>
                <a:ea typeface="Open Sans"/>
                <a:cs typeface="Open Sans"/>
                <a:sym typeface="Open Sans"/>
              </a:rPr>
              <a:t>Kορτικοστεροειδή: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 όχι διαφορά στην απάντηση και στην αιμορραγία, ανεπιθύμητες ενέργειες στα μακρύτερα σχήματα</a:t>
            </a:r>
            <a:endParaRPr sz="2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196133" y="3747251"/>
            <a:ext cx="5918400" cy="1020000"/>
          </a:xfrm>
          <a:prstGeom prst="rect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l" sz="2000" b="1" u="sng" dirty="0">
                <a:latin typeface="Open Sans"/>
                <a:ea typeface="Open Sans"/>
                <a:cs typeface="Open Sans"/>
                <a:sym typeface="Open Sans"/>
              </a:rPr>
              <a:t>ΙVIG: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 όχι διαφορά στη χρόνια απάντηση  και στην αιμορραγία, αιμόλυση, θρόμβωση, </a:t>
            </a:r>
            <a:r>
              <a:rPr lang="en-US" sz="2000" dirty="0">
                <a:latin typeface="Open Sans"/>
                <a:ea typeface="Open Sans"/>
                <a:cs typeface="Open Sans"/>
                <a:sym typeface="Open Sans"/>
              </a:rPr>
              <a:t>ONA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, κεφαλαλγία, υψηλό κόστος</a:t>
            </a:r>
            <a:endParaRPr sz="2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6637933" y="5171451"/>
            <a:ext cx="5415200" cy="1190000"/>
          </a:xfrm>
          <a:prstGeom prst="rect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l" sz="2000" b="1" u="sng" dirty="0">
                <a:latin typeface="Open Sans"/>
                <a:ea typeface="Open Sans"/>
                <a:cs typeface="Open Sans"/>
                <a:sym typeface="Open Sans"/>
              </a:rPr>
              <a:t>Αnti-D: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 όχι διαφορά στην απάντηση, ενδαγγειακή αιμόλυση,</a:t>
            </a:r>
            <a:r>
              <a:rPr lang="en-US" sz="20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υψηλό κόστος,</a:t>
            </a:r>
            <a:r>
              <a:rPr lang="en-US" sz="20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μόνο Rh+ ασθενείς με άθικτο σπλήνα</a:t>
            </a:r>
            <a:endParaRPr sz="2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3503533" y="2981733"/>
            <a:ext cx="2611200" cy="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C51F37-54D0-F199-AC18-AD2EDA88DD81}"/>
              </a:ext>
            </a:extLst>
          </p:cNvPr>
          <p:cNvSpPr/>
          <p:nvPr/>
        </p:nvSpPr>
        <p:spPr>
          <a:xfrm>
            <a:off x="196133" y="1224033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71A92C-953E-1241-DA30-483DCF6DF021}"/>
              </a:ext>
            </a:extLst>
          </p:cNvPr>
          <p:cNvSpPr txBox="1"/>
          <p:nvPr/>
        </p:nvSpPr>
        <p:spPr>
          <a:xfrm>
            <a:off x="6717445" y="6335077"/>
            <a:ext cx="5250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Neunert</a:t>
            </a:r>
            <a:r>
              <a:rPr lang="en-US" sz="1200" dirty="0"/>
              <a:t> et al. American Society of Hematology 2019 guidelines for immune thrombocytopenia. Blood Adv 2019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2A0EF6C-3A89-4D87-81A1-E6C0146A4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274" y="28135"/>
            <a:ext cx="4713452" cy="1402295"/>
          </a:xfrm>
        </p:spPr>
        <p:txBody>
          <a:bodyPr/>
          <a:lstStyle/>
          <a:p>
            <a:r>
              <a:rPr lang="en-US" b="1" dirty="0"/>
              <a:t>Watch and monitor</a:t>
            </a:r>
            <a:endParaRPr lang="en-PH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30987F-74D7-4303-BD7E-8F067B9C3D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6599469"/>
            <a:ext cx="5027084" cy="2585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FD085B-2F4C-41B4-86DB-2877CD0AB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7084" y="6433268"/>
            <a:ext cx="7164917" cy="424732"/>
          </a:xfrm>
        </p:spPr>
        <p:txBody>
          <a:bodyPr/>
          <a:lstStyle/>
          <a:p>
            <a:r>
              <a:rPr lang="en-US" dirty="0"/>
              <a:t>Cooper N. Br J Haematol. 2014;165:756-67. Grainger JD, et al. Ann Hematol. 2010;89 Suppl 1:S11-7. </a:t>
            </a:r>
            <a:br>
              <a:rPr lang="en-US" dirty="0"/>
            </a:br>
            <a:r>
              <a:rPr lang="en-US" dirty="0"/>
              <a:t>Kühne T. Hematology Education: the education program for the annual congress of the EHA. 2014;8:291-8.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4BBE89-4FE9-4B3D-809B-57FBFA8A3459}"/>
              </a:ext>
            </a:extLst>
          </p:cNvPr>
          <p:cNvSpPr/>
          <p:nvPr/>
        </p:nvSpPr>
        <p:spPr>
          <a:xfrm>
            <a:off x="720002" y="1795199"/>
            <a:ext cx="5299801" cy="3621071"/>
          </a:xfrm>
          <a:prstGeom prst="roundRect">
            <a:avLst>
              <a:gd name="adj" fmla="val 9800"/>
            </a:avLst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Suitable for most children with a platelet count &gt; 20–30 × 10</a:t>
            </a:r>
            <a:r>
              <a:rPr lang="en-US" sz="2000" baseline="30000" dirty="0">
                <a:solidFill>
                  <a:srgbClr val="000000"/>
                </a:solidFill>
              </a:rPr>
              <a:t>9</a:t>
            </a:r>
            <a:r>
              <a:rPr lang="en-US" sz="2000" dirty="0">
                <a:solidFill>
                  <a:srgbClr val="000000"/>
                </a:solidFill>
              </a:rPr>
              <a:t>/L</a:t>
            </a:r>
            <a:endParaRPr lang="en-US" sz="2000" baseline="30000" dirty="0">
              <a:solidFill>
                <a:srgbClr val="000000"/>
              </a:solidFill>
            </a:endParaRP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25% will still go into spontaneous remission</a:t>
            </a: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Most children will remain free of severe bleeding</a:t>
            </a: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PH" sz="2000" dirty="0">
                <a:solidFill>
                  <a:srgbClr val="000000"/>
                </a:solidFill>
              </a:rPr>
              <a:t>Inexpensive</a:t>
            </a: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Higher platelet count might be required to manage menorrhagia and/or lifestyle</a:t>
            </a: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R</a:t>
            </a:r>
            <a:r>
              <a:rPr lang="en-US" sz="2000" dirty="0" err="1">
                <a:solidFill>
                  <a:srgbClr val="000000"/>
                </a:solidFill>
              </a:rPr>
              <a:t>escue</a:t>
            </a:r>
            <a:r>
              <a:rPr lang="en-US" sz="2000" dirty="0">
                <a:solidFill>
                  <a:srgbClr val="000000"/>
                </a:solidFill>
              </a:rPr>
              <a:t> therapy for procedures or an acute drop in platelets may be needed</a:t>
            </a: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Fatigue may still be an issue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40E0950-CA8E-4B46-A711-4B67E7A29CD2}"/>
              </a:ext>
            </a:extLst>
          </p:cNvPr>
          <p:cNvSpPr/>
          <p:nvPr/>
        </p:nvSpPr>
        <p:spPr>
          <a:xfrm>
            <a:off x="6172200" y="1795200"/>
            <a:ext cx="5299801" cy="4511040"/>
          </a:xfrm>
          <a:prstGeom prst="roundRect">
            <a:avLst>
              <a:gd name="adj" fmla="val 9800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000000"/>
                </a:solidFill>
              </a:rPr>
              <a:t>Not suitable for most children with a platelet count &lt; 20 </a:t>
            </a:r>
            <a:r>
              <a:rPr lang="en-US" sz="2000" dirty="0">
                <a:solidFill>
                  <a:srgbClr val="000000"/>
                </a:solidFill>
              </a:rPr>
              <a:t>× 10</a:t>
            </a:r>
            <a:r>
              <a:rPr lang="en-US" sz="2000" baseline="30000" dirty="0">
                <a:solidFill>
                  <a:srgbClr val="000000"/>
                </a:solidFill>
              </a:rPr>
              <a:t>9</a:t>
            </a:r>
            <a:r>
              <a:rPr lang="en-US" sz="2000" dirty="0">
                <a:solidFill>
                  <a:srgbClr val="000000"/>
                </a:solidFill>
              </a:rPr>
              <a:t>/L</a:t>
            </a:r>
            <a:endParaRPr lang="en-GB" sz="2000" dirty="0">
              <a:solidFill>
                <a:srgbClr val="000000"/>
              </a:solidFill>
            </a:endParaRP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ITP is unlikely to remit over the next 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6–12 months</a:t>
            </a: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Remain at ongoing risk of bleeding</a:t>
            </a: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PH" sz="2000" dirty="0">
                <a:solidFill>
                  <a:srgbClr val="000000"/>
                </a:solidFill>
              </a:rPr>
              <a:t>Require ongoing lifestyle restrictions</a:t>
            </a: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Adverse effects of drugs used for 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breakthrough bleeds</a:t>
            </a: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May not respond or tolerate rescue therapy</a:t>
            </a: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May lead to reduced HRQoL</a:t>
            </a: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Ongoing risk of severe or 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life-threatening hemorrhage </a:t>
            </a:r>
          </a:p>
          <a:p>
            <a:pPr marL="380990" indent="-380990" defTabSz="457189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Fatigue may still be an issue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65A666-5116-44A6-9071-6F12DCBF9472}"/>
              </a:ext>
            </a:extLst>
          </p:cNvPr>
          <p:cNvSpPr txBox="1"/>
          <p:nvPr/>
        </p:nvSpPr>
        <p:spPr>
          <a:xfrm>
            <a:off x="2555906" y="1324801"/>
            <a:ext cx="1627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fy-NL" sz="2400" b="1" dirty="0">
                <a:solidFill>
                  <a:srgbClr val="00B050"/>
                </a:solidFill>
              </a:rPr>
              <a:t>Pros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3B367-3D05-46CB-9C51-75619FF7042B}"/>
              </a:ext>
            </a:extLst>
          </p:cNvPr>
          <p:cNvSpPr txBox="1"/>
          <p:nvPr/>
        </p:nvSpPr>
        <p:spPr>
          <a:xfrm>
            <a:off x="8008103" y="1324801"/>
            <a:ext cx="1627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fy-NL" sz="2400" b="1" dirty="0">
                <a:solidFill>
                  <a:srgbClr val="C12546"/>
                </a:solidFill>
              </a:rPr>
              <a:t>Cons</a:t>
            </a:r>
            <a:endParaRPr lang="en-US" sz="2400" b="1" dirty="0">
              <a:solidFill>
                <a:srgbClr val="C12546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449884-108E-5381-C146-747BFDF0ACE4}"/>
              </a:ext>
            </a:extLst>
          </p:cNvPr>
          <p:cNvSpPr/>
          <p:nvPr/>
        </p:nvSpPr>
        <p:spPr>
          <a:xfrm>
            <a:off x="196133" y="1224033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040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>
            <a:spLocks noGrp="1"/>
          </p:cNvSpPr>
          <p:nvPr>
            <p:ph type="title"/>
          </p:nvPr>
        </p:nvSpPr>
        <p:spPr>
          <a:xfrm>
            <a:off x="415600" y="111232"/>
            <a:ext cx="11360800" cy="1288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l" sz="3200" dirty="0">
                <a:latin typeface="Arial"/>
                <a:ea typeface="Arial"/>
                <a:cs typeface="Arial"/>
                <a:sym typeface="Arial"/>
              </a:rPr>
              <a:t>Αντιμετώπιση παιδιών με νεοδιαγνωσθείσα ΙΤΡ και ήπια κλινική εικόνα</a:t>
            </a:r>
            <a:endParaRPr dirty="0"/>
          </a:p>
        </p:txBody>
      </p:sp>
      <p:sp>
        <p:nvSpPr>
          <p:cNvPr id="137" name="Google Shape;137;p20"/>
          <p:cNvSpPr txBox="1">
            <a:spLocks noGrp="1"/>
          </p:cNvSpPr>
          <p:nvPr>
            <p:ph type="body" idx="1"/>
          </p:nvPr>
        </p:nvSpPr>
        <p:spPr>
          <a:xfrm>
            <a:off x="415600" y="1474667"/>
            <a:ext cx="11360800" cy="461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el" b="1" dirty="0">
                <a:latin typeface="Arial"/>
                <a:ea typeface="Arial"/>
                <a:cs typeface="Arial"/>
                <a:sym typeface="Arial"/>
              </a:rPr>
              <a:t>Corticosteroid duration and type</a:t>
            </a:r>
            <a:endParaRPr b="1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467" y="2015100"/>
            <a:ext cx="6020300" cy="235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2183" y="4184697"/>
            <a:ext cx="6020300" cy="256207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/>
          <p:nvPr/>
        </p:nvSpPr>
        <p:spPr>
          <a:xfrm>
            <a:off x="6358800" y="2015100"/>
            <a:ext cx="5417600" cy="2119997"/>
          </a:xfrm>
          <a:prstGeom prst="rect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l" sz="2000" b="1" u="sng" dirty="0">
                <a:latin typeface="Open Sans"/>
                <a:ea typeface="Open Sans"/>
                <a:cs typeface="Open Sans"/>
                <a:sym typeface="Open Sans"/>
              </a:rPr>
              <a:t>Σχήματα κορτικοστεροειδών &gt;7 ημερών</a:t>
            </a:r>
            <a:r>
              <a:rPr lang="el" sz="2000" u="sng" dirty="0"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 μεγάλα ποσοστά αυτόματης ύφεσης στα παιδιά, όχι αποδεδειγμένο όφελος, μεγαλύτερες πιθανότητες ανεπιθύμητων ενεργειών και μη καλή συμμόρφωση </a:t>
            </a:r>
            <a:endParaRPr sz="2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532367" y="4603300"/>
            <a:ext cx="5041600" cy="1488000"/>
          </a:xfrm>
          <a:prstGeom prst="rect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l" sz="2000" b="1" u="sng" dirty="0">
                <a:latin typeface="Open Sans"/>
                <a:ea typeface="Open Sans"/>
                <a:cs typeface="Open Sans"/>
                <a:sym typeface="Open Sans"/>
              </a:rPr>
              <a:t>Δεξαμεθαζόνη: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 μεγαλύτερη συνολική δόση, πιθανώς μη ανεκτή από κάποιους ασθενείς, υψηλότερο προφίλ ανεπιθύμητων ενεργειών</a:t>
            </a:r>
            <a:endParaRPr sz="2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2" name="Google Shape;142;p20"/>
          <p:cNvSpPr txBox="1"/>
          <p:nvPr/>
        </p:nvSpPr>
        <p:spPr>
          <a:xfrm>
            <a:off x="1913267" y="3379300"/>
            <a:ext cx="3975600" cy="496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397567" y="3939333"/>
            <a:ext cx="2410400" cy="364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447267" y="3652633"/>
            <a:ext cx="5417600" cy="496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7081633" y="5491467"/>
            <a:ext cx="4694800" cy="496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6559833" y="5789533"/>
            <a:ext cx="3528400" cy="496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5A2E4F-0130-AB46-22FC-D07CE81A7992}"/>
              </a:ext>
            </a:extLst>
          </p:cNvPr>
          <p:cNvSpPr/>
          <p:nvPr/>
        </p:nvSpPr>
        <p:spPr>
          <a:xfrm>
            <a:off x="183467" y="1273833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DD8BCE-C433-A14F-FE41-028B6766C85A}"/>
              </a:ext>
            </a:extLst>
          </p:cNvPr>
          <p:cNvSpPr txBox="1"/>
          <p:nvPr/>
        </p:nvSpPr>
        <p:spPr>
          <a:xfrm>
            <a:off x="323938" y="6245670"/>
            <a:ext cx="5250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Neunert</a:t>
            </a:r>
            <a:r>
              <a:rPr lang="en-US" sz="1200" dirty="0"/>
              <a:t> et al. American Society of Hematology 2019 guidelines for immune thrombocytopenia. Blood Adv 2019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/>
          </p:nvPr>
        </p:nvSpPr>
        <p:spPr>
          <a:xfrm>
            <a:off x="415600" y="0"/>
            <a:ext cx="11360800" cy="129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l" sz="3200" dirty="0">
                <a:latin typeface="Arial"/>
                <a:ea typeface="Arial"/>
                <a:cs typeface="Arial"/>
                <a:sym typeface="Arial"/>
              </a:rPr>
              <a:t>Αντιμετώπιση παιδιών με νεοδιαγνωσθείσα ΙΤΡ και ήπια κλινική εικόνα</a:t>
            </a:r>
            <a:endParaRPr dirty="0"/>
          </a:p>
        </p:txBody>
      </p:sp>
      <p:sp>
        <p:nvSpPr>
          <p:cNvPr id="152" name="Google Shape;152;p21"/>
          <p:cNvSpPr txBox="1">
            <a:spLocks noGrp="1"/>
          </p:cNvSpPr>
          <p:nvPr>
            <p:ph type="body" idx="1"/>
          </p:nvPr>
        </p:nvSpPr>
        <p:spPr>
          <a:xfrm>
            <a:off x="0" y="1081467"/>
            <a:ext cx="11776400" cy="559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el" b="1" dirty="0">
                <a:latin typeface="Arial"/>
                <a:ea typeface="Arial"/>
                <a:cs typeface="Arial"/>
                <a:sym typeface="Arial"/>
              </a:rPr>
              <a:t>Treatment of children with non-life-threatening bleeding and/or diminished HRQoL</a:t>
            </a:r>
            <a:endParaRPr b="1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934" y="2043352"/>
            <a:ext cx="5658535" cy="2209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3500" y="2101143"/>
            <a:ext cx="5562333" cy="2094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618" y="4173539"/>
            <a:ext cx="5658565" cy="245131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1"/>
          <p:cNvSpPr txBox="1"/>
          <p:nvPr/>
        </p:nvSpPr>
        <p:spPr>
          <a:xfrm>
            <a:off x="6015467" y="4547168"/>
            <a:ext cx="5658400" cy="172111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l" sz="2000" b="1" u="sng" dirty="0">
                <a:latin typeface="Open Sans"/>
                <a:ea typeface="Open Sans"/>
                <a:cs typeface="Open Sans"/>
                <a:sym typeface="Open Sans"/>
              </a:rPr>
              <a:t>Παρόμοια αποτελέσματα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 στη μακροπρόθεσμη απάντηση και στον έλεγχο της αιμορραγίας, πιθανές </a:t>
            </a:r>
            <a:r>
              <a:rPr lang="el" sz="2000" b="1" u="sng" dirty="0">
                <a:latin typeface="Open Sans"/>
                <a:ea typeface="Open Sans"/>
                <a:cs typeface="Open Sans"/>
                <a:sym typeface="Open Sans"/>
              </a:rPr>
              <a:t>σοβαρές ανεπιθύμητες ενέργειες με IVIG και anti-D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 και </a:t>
            </a:r>
            <a:r>
              <a:rPr lang="el" sz="2000" b="1" u="sng" dirty="0">
                <a:latin typeface="Open Sans"/>
                <a:ea typeface="Open Sans"/>
                <a:cs typeface="Open Sans"/>
                <a:sym typeface="Open Sans"/>
              </a:rPr>
              <a:t>υψηλότερο κόστος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" name="Google Shape;157;p21"/>
          <p:cNvSpPr txBox="1"/>
          <p:nvPr/>
        </p:nvSpPr>
        <p:spPr>
          <a:xfrm>
            <a:off x="2310833" y="3105967"/>
            <a:ext cx="35324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" name="Google Shape;158;p21"/>
          <p:cNvSpPr txBox="1"/>
          <p:nvPr/>
        </p:nvSpPr>
        <p:spPr>
          <a:xfrm>
            <a:off x="596333" y="3304767"/>
            <a:ext cx="14164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1"/>
          <p:cNvSpPr txBox="1"/>
          <p:nvPr/>
        </p:nvSpPr>
        <p:spPr>
          <a:xfrm>
            <a:off x="8324033" y="3329667"/>
            <a:ext cx="27828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21"/>
          <p:cNvSpPr txBox="1"/>
          <p:nvPr/>
        </p:nvSpPr>
        <p:spPr>
          <a:xfrm>
            <a:off x="6336200" y="3578133"/>
            <a:ext cx="4472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2161767" y="5292600"/>
            <a:ext cx="31556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A504B8-E049-7FE6-851B-6EF1BD87A870}"/>
              </a:ext>
            </a:extLst>
          </p:cNvPr>
          <p:cNvSpPr/>
          <p:nvPr/>
        </p:nvSpPr>
        <p:spPr>
          <a:xfrm>
            <a:off x="184618" y="1115310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2F627F-439F-248B-EA5C-E2B4989965B7}"/>
              </a:ext>
            </a:extLst>
          </p:cNvPr>
          <p:cNvSpPr txBox="1"/>
          <p:nvPr/>
        </p:nvSpPr>
        <p:spPr>
          <a:xfrm>
            <a:off x="6312877" y="6277687"/>
            <a:ext cx="5250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Neunert</a:t>
            </a:r>
            <a:r>
              <a:rPr lang="en-US" sz="1200" dirty="0"/>
              <a:t> et al. American Society of Hematology 2019 guidelines for immune thrombocytopenia. Blood Adv 2019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>
            <a:spLocks noGrp="1"/>
          </p:cNvSpPr>
          <p:nvPr>
            <p:ph type="title"/>
          </p:nvPr>
        </p:nvSpPr>
        <p:spPr>
          <a:xfrm>
            <a:off x="286035" y="242233"/>
            <a:ext cx="11594400" cy="1590400"/>
          </a:xfrm>
          <a:prstGeom prst="rect">
            <a:avLst/>
          </a:prstGeom>
          <a:noFill/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l" sz="3200" dirty="0">
                <a:latin typeface="Arial"/>
                <a:ea typeface="Arial"/>
                <a:cs typeface="Arial"/>
                <a:sym typeface="Arial"/>
              </a:rPr>
              <a:t>Αντιμετώπιση παιδιών με ΙΤΡ που δεν απαντούν στη θεραπεία πρώτης γραμμής</a:t>
            </a:r>
            <a:endParaRPr sz="32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22"/>
          <p:cNvPicPr preferRelativeResize="0"/>
          <p:nvPr/>
        </p:nvPicPr>
        <p:blipFill rotWithShape="1">
          <a:blip r:embed="rId3">
            <a:alphaModFix/>
          </a:blip>
          <a:srcRect t="6820" r="1623"/>
          <a:stretch/>
        </p:blipFill>
        <p:spPr>
          <a:xfrm>
            <a:off x="182234" y="2191234"/>
            <a:ext cx="5901001" cy="2091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2"/>
          <p:cNvPicPr preferRelativeResize="0"/>
          <p:nvPr/>
        </p:nvPicPr>
        <p:blipFill rotWithShape="1">
          <a:blip r:embed="rId4">
            <a:alphaModFix/>
          </a:blip>
          <a:srcRect b="2210"/>
          <a:stretch/>
        </p:blipFill>
        <p:spPr>
          <a:xfrm>
            <a:off x="5944967" y="4567323"/>
            <a:ext cx="5901000" cy="189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2"/>
          <p:cNvSpPr txBox="1"/>
          <p:nvPr/>
        </p:nvSpPr>
        <p:spPr>
          <a:xfrm>
            <a:off x="6212033" y="2413433"/>
            <a:ext cx="5367200" cy="1416400"/>
          </a:xfrm>
          <a:prstGeom prst="rect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l" sz="2000" b="1" u="sng" dirty="0">
                <a:latin typeface="Open Sans"/>
                <a:ea typeface="Open Sans"/>
                <a:cs typeface="Open Sans"/>
                <a:sym typeface="Open Sans"/>
              </a:rPr>
              <a:t>Rituximab: 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μικρότερα ποσοστά ύφεσης και ελάττωσης αιμορραγίας, λοιμώξεις, επίμονη υπογαμμασφαιριναιμία, πιο βραχέα θεραπεία συγκρτιτικά με TPO-RAs</a:t>
            </a:r>
            <a:endParaRPr sz="2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" name="Google Shape;170;p22"/>
          <p:cNvSpPr txBox="1"/>
          <p:nvPr/>
        </p:nvSpPr>
        <p:spPr>
          <a:xfrm>
            <a:off x="447233" y="4907484"/>
            <a:ext cx="4770800" cy="1118000"/>
          </a:xfrm>
          <a:prstGeom prst="rect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l" sz="2000" b="1" u="sng" dirty="0">
                <a:latin typeface="Open Sans"/>
                <a:ea typeface="Open Sans"/>
                <a:cs typeface="Open Sans"/>
                <a:sym typeface="Open Sans"/>
              </a:rPr>
              <a:t>Σπληνεκτομή: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 μεγαλύτερα ποσοστά ύφεσης, μετεγχειρητικές επιπλοκές,  λοιμώξεις, σ</a:t>
            </a:r>
            <a:r>
              <a:rPr lang="el-GR" sz="2000" dirty="0">
                <a:latin typeface="Open Sans"/>
                <a:ea typeface="Open Sans"/>
                <a:cs typeface="Open Sans"/>
                <a:sym typeface="Open Sans"/>
              </a:rPr>
              <a:t>ηψαιμία</a:t>
            </a:r>
            <a:endParaRPr sz="2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" name="Google Shape;171;p22"/>
          <p:cNvSpPr txBox="1"/>
          <p:nvPr/>
        </p:nvSpPr>
        <p:spPr>
          <a:xfrm>
            <a:off x="4447767" y="3429000"/>
            <a:ext cx="14972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" name="Google Shape;172;p22"/>
          <p:cNvSpPr txBox="1"/>
          <p:nvPr/>
        </p:nvSpPr>
        <p:spPr>
          <a:xfrm>
            <a:off x="447267" y="3677467"/>
            <a:ext cx="31804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3" name="Google Shape;173;p22"/>
          <p:cNvSpPr txBox="1"/>
          <p:nvPr/>
        </p:nvSpPr>
        <p:spPr>
          <a:xfrm>
            <a:off x="9963967" y="5864133"/>
            <a:ext cx="13916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" name="Google Shape;174;p22"/>
          <p:cNvSpPr txBox="1"/>
          <p:nvPr/>
        </p:nvSpPr>
        <p:spPr>
          <a:xfrm>
            <a:off x="6187100" y="6087733"/>
            <a:ext cx="19880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9DD5A3-02AB-B9B9-EF38-CDFF446CD234}"/>
              </a:ext>
            </a:extLst>
          </p:cNvPr>
          <p:cNvSpPr/>
          <p:nvPr/>
        </p:nvSpPr>
        <p:spPr>
          <a:xfrm>
            <a:off x="202268" y="1474804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FA6383-7AED-4287-F2E2-73EAA9000BD6}"/>
              </a:ext>
            </a:extLst>
          </p:cNvPr>
          <p:cNvSpPr txBox="1"/>
          <p:nvPr/>
        </p:nvSpPr>
        <p:spPr>
          <a:xfrm>
            <a:off x="765438" y="6329642"/>
            <a:ext cx="10661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Neunert</a:t>
            </a:r>
            <a:r>
              <a:rPr lang="en-US" dirty="0"/>
              <a:t> et al. American Society of Hematology 2019 guidelines for immune thrombocytopenia. Blood Adv 2019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3722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>
            <a:spLocks noGrp="1"/>
          </p:cNvSpPr>
          <p:nvPr>
            <p:ph type="title"/>
          </p:nvPr>
        </p:nvSpPr>
        <p:spPr>
          <a:xfrm>
            <a:off x="415600" y="141100"/>
            <a:ext cx="11360800" cy="121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l" sz="3200" b="1" dirty="0"/>
              <a:t>Αντιμετώπιση παιδιών με ΙΤΡ που δεν απαντούν στη θεραπεία πρώτης γραμμής</a:t>
            </a:r>
            <a:endParaRPr b="1" dirty="0"/>
          </a:p>
        </p:txBody>
      </p:sp>
      <p:sp>
        <p:nvSpPr>
          <p:cNvPr id="180" name="Google Shape;180;p2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517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endParaRPr/>
          </a:p>
        </p:txBody>
      </p:sp>
      <p:pic>
        <p:nvPicPr>
          <p:cNvPr id="181" name="Google Shape;181;p23"/>
          <p:cNvPicPr preferRelativeResize="0"/>
          <p:nvPr/>
        </p:nvPicPr>
        <p:blipFill rotWithShape="1">
          <a:blip r:embed="rId3">
            <a:alphaModFix/>
          </a:blip>
          <a:srcRect b="4196"/>
          <a:stretch/>
        </p:blipFill>
        <p:spPr>
          <a:xfrm>
            <a:off x="3034441" y="4124734"/>
            <a:ext cx="6123127" cy="227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585" y="1722800"/>
            <a:ext cx="5727700" cy="193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3"/>
          <p:cNvSpPr txBox="1"/>
          <p:nvPr/>
        </p:nvSpPr>
        <p:spPr>
          <a:xfrm>
            <a:off x="6634367" y="2132917"/>
            <a:ext cx="4323600" cy="1216000"/>
          </a:xfrm>
          <a:prstGeom prst="rect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l" sz="2000" b="1" u="sng" dirty="0">
                <a:latin typeface="Open Sans"/>
                <a:ea typeface="Open Sans"/>
                <a:cs typeface="Open Sans"/>
                <a:sym typeface="Open Sans"/>
              </a:rPr>
              <a:t>Σπληνεκτομή:</a:t>
            </a:r>
            <a:r>
              <a:rPr lang="el" sz="2000" dirty="0">
                <a:latin typeface="Open Sans"/>
                <a:ea typeface="Open Sans"/>
                <a:cs typeface="Open Sans"/>
                <a:sym typeface="Open Sans"/>
              </a:rPr>
              <a:t> μεγαλύτερα ποσοστά ύφεσης, μετεγχειρητικές επιπλοκές,  λοιμώξεις, σηψαιμία</a:t>
            </a:r>
            <a:endParaRPr sz="2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" name="Google Shape;184;p23"/>
          <p:cNvSpPr txBox="1"/>
          <p:nvPr/>
        </p:nvSpPr>
        <p:spPr>
          <a:xfrm>
            <a:off x="596333" y="3205367"/>
            <a:ext cx="21120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" name="Google Shape;185;p23"/>
          <p:cNvSpPr txBox="1"/>
          <p:nvPr/>
        </p:nvSpPr>
        <p:spPr>
          <a:xfrm>
            <a:off x="4596833" y="2956967"/>
            <a:ext cx="12496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6" name="Google Shape;186;p23"/>
          <p:cNvSpPr txBox="1"/>
          <p:nvPr/>
        </p:nvSpPr>
        <p:spPr>
          <a:xfrm>
            <a:off x="4149600" y="5218100"/>
            <a:ext cx="30812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7" name="Google Shape;187;p23"/>
          <p:cNvSpPr txBox="1"/>
          <p:nvPr/>
        </p:nvSpPr>
        <p:spPr>
          <a:xfrm>
            <a:off x="6112567" y="5516233"/>
            <a:ext cx="1739200" cy="24800"/>
          </a:xfrm>
          <a:prstGeom prst="rect">
            <a:avLst/>
          </a:prstGeom>
          <a:noFill/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8" name="Google Shape;188;p23"/>
          <p:cNvSpPr/>
          <p:nvPr/>
        </p:nvSpPr>
        <p:spPr>
          <a:xfrm>
            <a:off x="1064333" y="4580700"/>
            <a:ext cx="1644000" cy="1299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02494F-BDE8-D4EE-A5DE-F7BDF0EEC2F1}"/>
              </a:ext>
            </a:extLst>
          </p:cNvPr>
          <p:cNvSpPr/>
          <p:nvPr/>
        </p:nvSpPr>
        <p:spPr>
          <a:xfrm>
            <a:off x="231600" y="1343112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7BAF15-D704-96E0-7369-8B555B5D9E51}"/>
              </a:ext>
            </a:extLst>
          </p:cNvPr>
          <p:cNvSpPr txBox="1"/>
          <p:nvPr/>
        </p:nvSpPr>
        <p:spPr>
          <a:xfrm>
            <a:off x="765438" y="6329642"/>
            <a:ext cx="10661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Neunert</a:t>
            </a:r>
            <a:r>
              <a:rPr lang="en-US" dirty="0"/>
              <a:t> et al. American Society of Hematology 2019 guidelines for immune thrombocytopenia. Blood Adv 2019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5117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7BD60C-CC48-FA36-4F27-55C6DF588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3680"/>
            <a:ext cx="11714922" cy="1884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93CF45-EB9F-3B98-4D11-510877120CFF}"/>
              </a:ext>
            </a:extLst>
          </p:cNvPr>
          <p:cNvSpPr txBox="1"/>
          <p:nvPr/>
        </p:nvSpPr>
        <p:spPr>
          <a:xfrm>
            <a:off x="8858092" y="931814"/>
            <a:ext cx="2353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Haematologica</a:t>
            </a:r>
            <a:r>
              <a:rPr lang="en-US" sz="2000" b="1" dirty="0"/>
              <a:t> 2016</a:t>
            </a:r>
            <a:endParaRPr lang="el-GR" sz="20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7B9ED1-9B53-DA27-7121-1B02A282E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988" y="1550869"/>
            <a:ext cx="5300012" cy="5264061"/>
          </a:xfrm>
          <a:prstGeom prst="rect">
            <a:avLst/>
          </a:prstGeom>
        </p:spPr>
      </p:pic>
      <p:graphicFrame>
        <p:nvGraphicFramePr>
          <p:cNvPr id="10" name="Text Placeholder 2">
            <a:extLst>
              <a:ext uri="{FF2B5EF4-FFF2-40B4-BE49-F238E27FC236}">
                <a16:creationId xmlns:a16="http://schemas.microsoft.com/office/drawing/2014/main" id="{012560D9-F78B-C89C-AB1B-3662DB6FC120}"/>
              </a:ext>
            </a:extLst>
          </p:cNvPr>
          <p:cNvGraphicFramePr/>
          <p:nvPr/>
        </p:nvGraphicFramePr>
        <p:xfrm>
          <a:off x="0" y="1981099"/>
          <a:ext cx="6891988" cy="440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3398E21C-B348-7514-0BF3-3B8B9E7121FE}"/>
              </a:ext>
            </a:extLst>
          </p:cNvPr>
          <p:cNvSpPr/>
          <p:nvPr/>
        </p:nvSpPr>
        <p:spPr>
          <a:xfrm>
            <a:off x="198783" y="1550868"/>
            <a:ext cx="11251095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7911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2A0EF6C-3A89-4D87-81A1-E6C0146A4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TPO-Ras (2</a:t>
            </a:r>
            <a:r>
              <a:rPr lang="el-GR" b="1" baseline="30000" dirty="0"/>
              <a:t>ης</a:t>
            </a:r>
            <a:r>
              <a:rPr lang="el-GR" b="1" dirty="0"/>
              <a:t> γραμμής θεραπεία)</a:t>
            </a:r>
            <a:endParaRPr lang="en-PH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30987F-74D7-4303-BD7E-8F067B9C3D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6599469"/>
            <a:ext cx="5027084" cy="258532"/>
          </a:xfrm>
        </p:spPr>
        <p:txBody>
          <a:bodyPr/>
          <a:lstStyle/>
          <a:p>
            <a:r>
              <a:rPr lang="en-US" dirty="0"/>
              <a:t>TPO-RA, thrombopoietin receptor agonist.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FD085B-2F4C-41B4-86DB-2877CD0AB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79408" y="6599469"/>
            <a:ext cx="10212595" cy="258532"/>
          </a:xfrm>
        </p:spPr>
        <p:txBody>
          <a:bodyPr/>
          <a:lstStyle/>
          <a:p>
            <a:r>
              <a:rPr lang="en-PH" dirty="0"/>
              <a:t>Ghanima W, et al. Haematologica. 2019;104:1112-23.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4BBE89-4FE9-4B3D-809B-57FBFA8A3459}"/>
              </a:ext>
            </a:extLst>
          </p:cNvPr>
          <p:cNvSpPr/>
          <p:nvPr/>
        </p:nvSpPr>
        <p:spPr>
          <a:xfrm>
            <a:off x="719999" y="1786466"/>
            <a:ext cx="5117380" cy="3737998"/>
          </a:xfrm>
          <a:prstGeom prst="roundRect">
            <a:avLst>
              <a:gd name="adj" fmla="val 19326"/>
            </a:avLst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60–90% </a:t>
            </a:r>
            <a:r>
              <a:rPr lang="el-GR" sz="2000" dirty="0">
                <a:solidFill>
                  <a:srgbClr val="000000"/>
                </a:solidFill>
              </a:rPr>
              <a:t>απάντουν αρχικά</a:t>
            </a:r>
            <a:endParaRPr lang="en-US" sz="2000" dirty="0">
              <a:solidFill>
                <a:srgbClr val="000000"/>
              </a:solidFill>
            </a:endParaRP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40–60% </a:t>
            </a:r>
            <a:r>
              <a:rPr lang="el-GR" sz="2000" dirty="0">
                <a:solidFill>
                  <a:srgbClr val="000000"/>
                </a:solidFill>
              </a:rPr>
              <a:t>σημαντική και μακροχρόνια απάντηση</a:t>
            </a:r>
            <a:endParaRPr lang="en-US" sz="2000" dirty="0">
              <a:solidFill>
                <a:srgbClr val="000000"/>
              </a:solidFill>
            </a:endParaRP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l-GR" sz="2000" dirty="0">
                <a:solidFill>
                  <a:srgbClr val="000000"/>
                </a:solidFill>
              </a:rPr>
              <a:t>Ικανοποιητικός αριθμός μελετών</a:t>
            </a:r>
            <a:endParaRPr lang="en-US" sz="2000" dirty="0">
              <a:solidFill>
                <a:srgbClr val="000000"/>
              </a:solidFill>
            </a:endParaRP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l-GR" sz="2000" dirty="0">
                <a:solidFill>
                  <a:srgbClr val="000000"/>
                </a:solidFill>
              </a:rPr>
              <a:t>&gt;10 χρόνια που χρησιμοποιούνται</a:t>
            </a:r>
            <a:endParaRPr lang="en-US" sz="2000" dirty="0">
              <a:solidFill>
                <a:srgbClr val="000000"/>
              </a:solidFill>
            </a:endParaRP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l-GR" sz="2000" dirty="0">
                <a:solidFill>
                  <a:srgbClr val="000000"/>
                </a:solidFill>
              </a:rPr>
              <a:t>Αλλαγή </a:t>
            </a:r>
            <a:r>
              <a:rPr lang="en-US" sz="2000" dirty="0">
                <a:solidFill>
                  <a:srgbClr val="000000"/>
                </a:solidFill>
              </a:rPr>
              <a:t>TPO-RAs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l-GR" sz="2000" dirty="0">
                <a:solidFill>
                  <a:srgbClr val="000000"/>
                </a:solidFill>
              </a:rPr>
              <a:t>Εξαιρετική ανοχή</a:t>
            </a:r>
            <a:endParaRPr lang="en-US" sz="2000" dirty="0">
              <a:solidFill>
                <a:srgbClr val="000000"/>
              </a:solidFill>
            </a:endParaRP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l-GR" sz="2000" dirty="0">
                <a:solidFill>
                  <a:srgbClr val="000000"/>
                </a:solidFill>
              </a:rPr>
              <a:t>Παραμονή αποτελέσματος μετά τη διακοπή (15% </a:t>
            </a:r>
            <a:r>
              <a:rPr lang="en-US" sz="2000" dirty="0">
                <a:solidFill>
                  <a:srgbClr val="000000"/>
                </a:solidFill>
              </a:rPr>
              <a:t>long term remissions)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l-GR" sz="2000" dirty="0">
                <a:solidFill>
                  <a:srgbClr val="000000"/>
                </a:solidFill>
              </a:rPr>
              <a:t>Νέα φάρμακα/βελτίωση ποιότητας ζωής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40E0950-CA8E-4B46-A711-4B67E7A29CD2}"/>
              </a:ext>
            </a:extLst>
          </p:cNvPr>
          <p:cNvSpPr/>
          <p:nvPr/>
        </p:nvSpPr>
        <p:spPr>
          <a:xfrm>
            <a:off x="6172200" y="1795200"/>
            <a:ext cx="5299801" cy="1777993"/>
          </a:xfrm>
          <a:prstGeom prst="roundRect">
            <a:avLst>
              <a:gd name="adj" fmla="val 23976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Non-curative ?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l-GR" sz="2000" dirty="0">
                <a:solidFill>
                  <a:srgbClr val="000000"/>
                </a:solidFill>
              </a:rPr>
              <a:t>Επί μακρόν</a:t>
            </a:r>
            <a:endParaRPr lang="en-US" sz="2000" dirty="0">
              <a:solidFill>
                <a:srgbClr val="000000"/>
              </a:solidFill>
            </a:endParaRP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l-GR" sz="2000" dirty="0">
                <a:solidFill>
                  <a:srgbClr val="000000"/>
                </a:solidFill>
              </a:rPr>
              <a:t>Υψηλό κόστος</a:t>
            </a:r>
            <a:endParaRPr lang="en-US" sz="2000" dirty="0">
              <a:solidFill>
                <a:srgbClr val="000000"/>
              </a:solidFill>
            </a:endParaRP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l-GR" sz="2000" dirty="0">
                <a:solidFill>
                  <a:srgbClr val="000000"/>
                </a:solidFill>
              </a:rPr>
              <a:t>Καθημερινή θεραπεία με διαιτητικούς περιορισμούς/εβδομαδιαίες εγχύσεις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65A666-5116-44A6-9071-6F12DCBF9472}"/>
              </a:ext>
            </a:extLst>
          </p:cNvPr>
          <p:cNvSpPr txBox="1"/>
          <p:nvPr/>
        </p:nvSpPr>
        <p:spPr>
          <a:xfrm>
            <a:off x="2555906" y="1324801"/>
            <a:ext cx="1627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fy-NL" sz="2400" b="1" dirty="0">
                <a:solidFill>
                  <a:srgbClr val="00B050"/>
                </a:solidFill>
              </a:rPr>
              <a:t>Pros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3B367-3D05-46CB-9C51-75619FF7042B}"/>
              </a:ext>
            </a:extLst>
          </p:cNvPr>
          <p:cNvSpPr txBox="1"/>
          <p:nvPr/>
        </p:nvSpPr>
        <p:spPr>
          <a:xfrm>
            <a:off x="8008103" y="1324801"/>
            <a:ext cx="1627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fy-NL" sz="2400" b="1" dirty="0">
                <a:solidFill>
                  <a:srgbClr val="C12546"/>
                </a:solidFill>
              </a:rPr>
              <a:t>Cons</a:t>
            </a:r>
            <a:endParaRPr lang="en-US" sz="2400" b="1" dirty="0">
              <a:solidFill>
                <a:srgbClr val="C12546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B1F990-8B94-CDEC-B9A5-C869CFB71DC3}"/>
              </a:ext>
            </a:extLst>
          </p:cNvPr>
          <p:cNvSpPr/>
          <p:nvPr/>
        </p:nvSpPr>
        <p:spPr>
          <a:xfrm>
            <a:off x="196133" y="1224033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53748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0E371-442B-45A5-982B-790929AB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PETIT and PETIT2 studies: efficacy and safety of eltrombopag in pediatric patients </a:t>
            </a:r>
            <a:endParaRPr lang="en-PH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7B08BC-FB31-4554-94D8-47935B65FB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28FEA79-02B5-4B11-8290-852760971C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4917" y="6433268"/>
            <a:ext cx="5027084" cy="424732"/>
          </a:xfrm>
        </p:spPr>
        <p:txBody>
          <a:bodyPr/>
          <a:lstStyle/>
          <a:p>
            <a:r>
              <a:rPr lang="en-US" dirty="0"/>
              <a:t>1. Bussel JB, et al. Lancet Haematol. 2015;2:e315-25. </a:t>
            </a:r>
            <a:br>
              <a:rPr lang="en-US" dirty="0"/>
            </a:br>
            <a:r>
              <a:rPr lang="en-US" dirty="0"/>
              <a:t>2. Grainger JD, et al. </a:t>
            </a:r>
            <a:r>
              <a:rPr lang="en-GB" dirty="0"/>
              <a:t>Lancet. 2015;386:1649-58</a:t>
            </a:r>
            <a:r>
              <a:rPr lang="en-US" dirty="0"/>
              <a:t>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9A7DDA6-1D0C-468D-86C7-E70BA30E0495}"/>
              </a:ext>
            </a:extLst>
          </p:cNvPr>
          <p:cNvSpPr/>
          <p:nvPr/>
        </p:nvSpPr>
        <p:spPr>
          <a:xfrm>
            <a:off x="2154178" y="2968452"/>
            <a:ext cx="7857527" cy="1166501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189">
              <a:spcAft>
                <a:spcPts val="1200"/>
              </a:spcAft>
              <a:defRPr/>
            </a:pPr>
            <a:r>
              <a:rPr lang="en-US" sz="2133" dirty="0">
                <a:solidFill>
                  <a:srgbClr val="000000"/>
                </a:solidFill>
              </a:rPr>
              <a:t>Eltrombopag for children with chronic immune thrombocytopenia (PETIT2): a randomized, multicenter, placebo-controlled trial</a:t>
            </a:r>
            <a:r>
              <a:rPr lang="en-US" sz="2133" baseline="3000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B20C31E-0AC3-4BE0-8A32-57CCCD7B6FD6}"/>
              </a:ext>
            </a:extLst>
          </p:cNvPr>
          <p:cNvSpPr/>
          <p:nvPr/>
        </p:nvSpPr>
        <p:spPr>
          <a:xfrm>
            <a:off x="2154178" y="1486132"/>
            <a:ext cx="7857527" cy="1318784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defTabSz="457189">
              <a:spcAft>
                <a:spcPts val="1200"/>
              </a:spcAft>
              <a:defRPr/>
            </a:pPr>
            <a:r>
              <a:rPr lang="en-US" sz="2133" dirty="0">
                <a:solidFill>
                  <a:srgbClr val="000000"/>
                </a:solidFill>
              </a:rPr>
              <a:t>Eltrombopag for the treatment of children with persistent and chronic immune thrombocytopenia (PETIT): a randomized, multicenter, placebo-controlled study</a:t>
            </a:r>
            <a:r>
              <a:rPr lang="en-US" sz="2133" baseline="30000" dirty="0">
                <a:solidFill>
                  <a:srgbClr val="000000"/>
                </a:solidFill>
              </a:rPr>
              <a:t>1</a:t>
            </a: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4B9889E4-DE4F-452F-9DB6-AFC100975D6C}"/>
              </a:ext>
            </a:extLst>
          </p:cNvPr>
          <p:cNvGrpSpPr>
            <a:grpSpLocks/>
          </p:cNvGrpSpPr>
          <p:nvPr/>
        </p:nvGrpSpPr>
        <p:grpSpPr bwMode="auto">
          <a:xfrm>
            <a:off x="2094177" y="4179867"/>
            <a:ext cx="8117980" cy="2558984"/>
            <a:chOff x="661050" y="3852136"/>
            <a:chExt cx="8310827" cy="2702959"/>
          </a:xfrm>
        </p:grpSpPr>
        <p:cxnSp>
          <p:nvCxnSpPr>
            <p:cNvPr id="14" name="Straight Connector 4">
              <a:extLst>
                <a:ext uri="{FF2B5EF4-FFF2-40B4-BE49-F238E27FC236}">
                  <a16:creationId xmlns:a16="http://schemas.microsoft.com/office/drawing/2014/main" id="{48A04BC6-E218-4311-8105-1EB30A8896B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3581400" y="5181600"/>
              <a:ext cx="1752600" cy="304800"/>
            </a:xfrm>
            <a:prstGeom prst="line">
              <a:avLst/>
            </a:prstGeom>
            <a:noFill/>
            <a:ln w="25400" algn="ctr">
              <a:noFill/>
              <a:round/>
              <a:headEnd/>
              <a:tailEnd/>
            </a:ln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9292994-F9A9-440E-9C74-568ED02653CB}"/>
                </a:ext>
              </a:extLst>
            </p:cNvPr>
            <p:cNvCxnSpPr/>
            <p:nvPr/>
          </p:nvCxnSpPr>
          <p:spPr>
            <a:xfrm>
              <a:off x="1535693" y="5056013"/>
              <a:ext cx="6574902" cy="0"/>
            </a:xfrm>
            <a:prstGeom prst="line">
              <a:avLst/>
            </a:prstGeom>
            <a:ln>
              <a:tailEnd type="triangle" w="lg" len="lg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A93D379-2603-409A-B2C0-08F46BA8661B}"/>
                </a:ext>
              </a:extLst>
            </p:cNvPr>
            <p:cNvSpPr txBox="1"/>
            <p:nvPr/>
          </p:nvSpPr>
          <p:spPr>
            <a:xfrm>
              <a:off x="1679482" y="5086959"/>
              <a:ext cx="7292395" cy="3576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457189"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1        2        3        4        5        6        7         8         9         10         11         12</a:t>
              </a:r>
            </a:p>
          </p:txBody>
        </p:sp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C1FF9F21-B3F6-493B-B3B5-EE34D77F2ACF}"/>
                </a:ext>
              </a:extLst>
            </p:cNvPr>
            <p:cNvSpPr/>
            <p:nvPr/>
          </p:nvSpPr>
          <p:spPr>
            <a:xfrm rot="5400000">
              <a:off x="2575507" y="3608543"/>
              <a:ext cx="273147" cy="2333733"/>
            </a:xfrm>
            <a:prstGeom prst="leftBrace">
              <a:avLst>
                <a:gd name="adj1" fmla="val 47181"/>
                <a:gd name="adj2" fmla="val 50000"/>
              </a:avLst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lang="en-US" dirty="0">
                <a:solidFill>
                  <a:srgbClr val="00B050"/>
                </a:solidFill>
                <a:latin typeface="Arial" panose="020B0604020202020204"/>
              </a:endParaRPr>
            </a:p>
          </p:txBody>
        </p:sp>
        <p:sp>
          <p:nvSpPr>
            <p:cNvPr id="18" name="Left Brace 17">
              <a:extLst>
                <a:ext uri="{FF2B5EF4-FFF2-40B4-BE49-F238E27FC236}">
                  <a16:creationId xmlns:a16="http://schemas.microsoft.com/office/drawing/2014/main" id="{A2A3D8D6-2043-4398-BC86-F76BF3540219}"/>
                </a:ext>
              </a:extLst>
            </p:cNvPr>
            <p:cNvSpPr/>
            <p:nvPr/>
          </p:nvSpPr>
          <p:spPr>
            <a:xfrm rot="16200000">
              <a:off x="5346821" y="3800242"/>
              <a:ext cx="304801" cy="3671181"/>
            </a:xfrm>
            <a:prstGeom prst="leftBrace">
              <a:avLst>
                <a:gd name="adj1" fmla="val 83366"/>
                <a:gd name="adj2" fmla="val 50200"/>
              </a:avLst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457189">
                <a:defRPr/>
              </a:pPr>
              <a:endParaRPr lang="en-US" dirty="0">
                <a:solidFill>
                  <a:srgbClr val="0077BE"/>
                </a:solidFill>
                <a:latin typeface="Arial" panose="020B0604020202020204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DAF3DCA-3D5A-461E-BE69-50D1019245BC}"/>
                </a:ext>
              </a:extLst>
            </p:cNvPr>
            <p:cNvSpPr txBox="1"/>
            <p:nvPr/>
          </p:nvSpPr>
          <p:spPr>
            <a:xfrm>
              <a:off x="1251904" y="3852136"/>
              <a:ext cx="2920350" cy="7477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457189">
                <a:defRPr/>
              </a:pPr>
              <a:r>
                <a:rPr lang="en-US" sz="2000" b="1" dirty="0">
                  <a:solidFill>
                    <a:srgbClr val="00B050"/>
                  </a:solidFill>
                </a:rPr>
                <a:t>PETIT</a:t>
              </a:r>
            </a:p>
            <a:p>
              <a:pPr algn="ctr" defTabSz="457189">
                <a:defRPr/>
              </a:pPr>
              <a:r>
                <a:rPr lang="en-US" sz="2000" b="1" dirty="0">
                  <a:solidFill>
                    <a:srgbClr val="00B050"/>
                  </a:solidFill>
                </a:rPr>
                <a:t>≥ 1 count ≥ 50 × 10</a:t>
              </a:r>
              <a:r>
                <a:rPr lang="en-US" sz="2000" b="1" baseline="30000" dirty="0">
                  <a:solidFill>
                    <a:srgbClr val="00B050"/>
                  </a:solidFill>
                </a:rPr>
                <a:t>9</a:t>
              </a:r>
              <a:r>
                <a:rPr lang="en-US" sz="2000" b="1" dirty="0">
                  <a:solidFill>
                    <a:srgbClr val="00B050"/>
                  </a:solidFill>
                </a:rPr>
                <a:t>/L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AEC539-49E2-4441-956C-091B20E3B026}"/>
                </a:ext>
              </a:extLst>
            </p:cNvPr>
            <p:cNvSpPr txBox="1"/>
            <p:nvPr/>
          </p:nvSpPr>
          <p:spPr>
            <a:xfrm>
              <a:off x="3865020" y="5807382"/>
              <a:ext cx="3268402" cy="7477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457189">
                <a:defRPr/>
              </a:pPr>
              <a:r>
                <a:rPr lang="en-US" sz="2000" b="1" dirty="0">
                  <a:solidFill>
                    <a:srgbClr val="008EC0"/>
                  </a:solidFill>
                </a:rPr>
                <a:t>PETIT2</a:t>
              </a:r>
            </a:p>
            <a:p>
              <a:pPr algn="ctr" defTabSz="457189">
                <a:defRPr/>
              </a:pPr>
              <a:r>
                <a:rPr lang="en-US" sz="2000" b="1" dirty="0">
                  <a:solidFill>
                    <a:srgbClr val="008EC0"/>
                  </a:solidFill>
                </a:rPr>
                <a:t>≥ 50 × 10</a:t>
              </a:r>
              <a:r>
                <a:rPr lang="en-US" sz="2000" b="1" baseline="30000" dirty="0">
                  <a:solidFill>
                    <a:srgbClr val="008EC0"/>
                  </a:solidFill>
                </a:rPr>
                <a:t>9</a:t>
              </a:r>
              <a:r>
                <a:rPr lang="en-US" sz="2000" b="1" dirty="0">
                  <a:solidFill>
                    <a:srgbClr val="008EC0"/>
                  </a:solidFill>
                </a:rPr>
                <a:t>/L for ≥ 6 weeks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6B978EC-772C-420C-992E-CA6CA06308F6}"/>
                </a:ext>
              </a:extLst>
            </p:cNvPr>
            <p:cNvSpPr txBox="1"/>
            <p:nvPr/>
          </p:nvSpPr>
          <p:spPr>
            <a:xfrm>
              <a:off x="661050" y="5067859"/>
              <a:ext cx="764024" cy="3576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189">
                <a:defRPr/>
              </a:pPr>
              <a:r>
                <a:rPr lang="en-US" sz="1600" b="1" dirty="0">
                  <a:solidFill>
                    <a:srgbClr val="000000"/>
                  </a:solidFill>
                </a:rPr>
                <a:t>Weeks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3712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4CE6A-A5E1-443F-BB38-D6330C32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PETIT and PETIT2 studies: response with eltrombopag vs placebo</a:t>
            </a:r>
            <a:endParaRPr lang="en-PH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A3888-E6CE-4E63-A900-BBC2C70BFA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599468"/>
            <a:ext cx="6047317" cy="258532"/>
          </a:xfrm>
        </p:spPr>
        <p:txBody>
          <a:bodyPr/>
          <a:lstStyle/>
          <a:p>
            <a:r>
              <a:rPr lang="en-PH" dirty="0"/>
              <a:t>CI, confidence interval; EPAG, eltrombopag; OR, odds ratio; PBO, placebo; vs, versus.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776A721-2948-45D7-A566-A5C9E89874DD}"/>
              </a:ext>
            </a:extLst>
          </p:cNvPr>
          <p:cNvSpPr/>
          <p:nvPr/>
        </p:nvSpPr>
        <p:spPr>
          <a:xfrm>
            <a:off x="1318957" y="5077811"/>
            <a:ext cx="4658527" cy="9753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>
              <a:defRPr/>
            </a:pPr>
            <a:r>
              <a:rPr lang="en-GB" sz="1867" kern="0" dirty="0">
                <a:solidFill>
                  <a:srgbClr val="000000"/>
                </a:solidFill>
              </a:rPr>
              <a:t>Responses in the eltrombopag groups were similar in all 3 age cohorts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CFE98F95-6374-460D-9034-300BC13B9745}"/>
              </a:ext>
            </a:extLst>
          </p:cNvPr>
          <p:cNvSpPr/>
          <p:nvPr/>
        </p:nvSpPr>
        <p:spPr>
          <a:xfrm>
            <a:off x="6733168" y="5111925"/>
            <a:ext cx="5181600" cy="9753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>
              <a:defRPr/>
            </a:pPr>
            <a:r>
              <a:rPr lang="en-GB" sz="1867" kern="0" dirty="0">
                <a:solidFill>
                  <a:srgbClr val="000000"/>
                </a:solidFill>
              </a:rPr>
              <a:t>More patients receiving eltrombopag responded compared with placebo:</a:t>
            </a:r>
            <a:br>
              <a:rPr lang="en-GB" sz="1867" kern="0" dirty="0">
                <a:solidFill>
                  <a:srgbClr val="000000"/>
                </a:solidFill>
              </a:rPr>
            </a:br>
            <a:r>
              <a:rPr lang="en-GB" sz="1867" kern="0" dirty="0">
                <a:solidFill>
                  <a:srgbClr val="000000"/>
                </a:solidFill>
              </a:rPr>
              <a:t>OR 18.0, 95% CI 2.3</a:t>
            </a:r>
            <a:r>
              <a:rPr lang="en-GB" sz="1867" kern="0" dirty="0">
                <a:solidFill>
                  <a:srgbClr val="000000"/>
                </a:solidFill>
                <a:cs typeface="Arial"/>
              </a:rPr>
              <a:t>‒</a:t>
            </a:r>
            <a:r>
              <a:rPr lang="en-GB" sz="1867" kern="0" dirty="0">
                <a:solidFill>
                  <a:srgbClr val="000000"/>
                </a:solidFill>
              </a:rPr>
              <a:t>140.9; p = 0.0004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A13997-3F78-4D75-878E-705E1BDB2D62}"/>
              </a:ext>
            </a:extLst>
          </p:cNvPr>
          <p:cNvSpPr/>
          <p:nvPr/>
        </p:nvSpPr>
        <p:spPr>
          <a:xfrm>
            <a:off x="6222604" y="2824986"/>
            <a:ext cx="1570891" cy="87271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B92D7D4-7BF7-4EA6-A640-2964880459BB}"/>
              </a:ext>
            </a:extLst>
          </p:cNvPr>
          <p:cNvGraphicFramePr/>
          <p:nvPr/>
        </p:nvGraphicFramePr>
        <p:xfrm>
          <a:off x="338542" y="884729"/>
          <a:ext cx="5784849" cy="4311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911FCAD2-F12D-4B22-87E1-D17406BAF8DC}"/>
              </a:ext>
            </a:extLst>
          </p:cNvPr>
          <p:cNvGraphicFramePr/>
          <p:nvPr/>
        </p:nvGraphicFramePr>
        <p:xfrm>
          <a:off x="6076697" y="1370479"/>
          <a:ext cx="5784849" cy="3830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4F57B716-0FF1-406D-BF4B-7E383168AA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77" y="6599468"/>
            <a:ext cx="6376524" cy="258532"/>
          </a:xfrm>
        </p:spPr>
        <p:txBody>
          <a:bodyPr/>
          <a:lstStyle/>
          <a:p>
            <a:r>
              <a:rPr lang="en-US" dirty="0"/>
              <a:t>1. Bussel JB, et al. Lancet Haematol. </a:t>
            </a:r>
            <a:r>
              <a:rPr lang="en-US" dirty="0" err="1"/>
              <a:t>2015;2:e315-25</a:t>
            </a:r>
            <a:r>
              <a:rPr lang="en-US" dirty="0"/>
              <a:t>. 2. Grainger JD, et al. </a:t>
            </a:r>
            <a:r>
              <a:rPr lang="en-GB" dirty="0"/>
              <a:t>Lancet. 2015;386:1649-58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98999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B65F3-4BB9-4875-82B9-0C49510D8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PETIT2: median platelet count with </a:t>
            </a:r>
            <a:br>
              <a:rPr lang="en-US" dirty="0"/>
            </a:br>
            <a:r>
              <a:rPr lang="en-US" dirty="0" err="1"/>
              <a:t>eltrombopag</a:t>
            </a:r>
            <a:r>
              <a:rPr lang="en-US" dirty="0"/>
              <a:t> treatment</a:t>
            </a:r>
            <a:endParaRPr lang="en-PH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A628D-06E9-4B45-9E74-FDE8207F26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6599469"/>
            <a:ext cx="5027084" cy="258532"/>
          </a:xfrm>
        </p:spPr>
        <p:txBody>
          <a:bodyPr/>
          <a:lstStyle/>
          <a:p>
            <a:r>
              <a:rPr lang="en-PH" dirty="0"/>
              <a:t>BL, baseline.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35890A-A190-4CF6-A7B7-84C07CD02D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4917" y="6433268"/>
            <a:ext cx="5027084" cy="424732"/>
          </a:xfrm>
        </p:spPr>
        <p:txBody>
          <a:bodyPr/>
          <a:lstStyle/>
          <a:p>
            <a:br>
              <a:rPr lang="en-PH" dirty="0"/>
            </a:br>
            <a:r>
              <a:rPr lang="en-PH" dirty="0"/>
              <a:t>Grainger JD, et al. Lancet. 2015;386:1649-58.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F14E839-B71D-4CC3-BBA2-F36C9F09CA21}"/>
              </a:ext>
            </a:extLst>
          </p:cNvPr>
          <p:cNvGrpSpPr/>
          <p:nvPr/>
        </p:nvGrpSpPr>
        <p:grpSpPr>
          <a:xfrm>
            <a:off x="235973" y="1639187"/>
            <a:ext cx="11310171" cy="4115314"/>
            <a:chOff x="176980" y="1458574"/>
            <a:chExt cx="8482628" cy="3086486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28D09826-C619-4268-8354-2BDF4BA83A1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880944" y="1726496"/>
            <a:ext cx="4778664" cy="21115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F5C449D4-5194-461D-B70F-2227A1A721D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036875" y="1820875"/>
            <a:ext cx="3455669" cy="20258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0D9FD83-8D52-45EA-A1AD-BA81E667902C}"/>
                </a:ext>
              </a:extLst>
            </p:cNvPr>
            <p:cNvSpPr txBox="1"/>
            <p:nvPr/>
          </p:nvSpPr>
          <p:spPr>
            <a:xfrm rot="16200000">
              <a:off x="-225565" y="2408262"/>
              <a:ext cx="23043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89">
                <a:defRPr/>
              </a:pPr>
              <a:r>
                <a:rPr lang="en-US" sz="1867" b="1" dirty="0">
                  <a:solidFill>
                    <a:srgbClr val="000000"/>
                  </a:solidFill>
                </a:rPr>
                <a:t>Median platelet count </a:t>
              </a:r>
              <a:br>
                <a:rPr lang="en-US" sz="1867" b="1" dirty="0">
                  <a:solidFill>
                    <a:srgbClr val="000000"/>
                  </a:solidFill>
                </a:rPr>
              </a:br>
              <a:r>
                <a:rPr lang="en-US" sz="1867" b="1" dirty="0">
                  <a:solidFill>
                    <a:srgbClr val="000000"/>
                  </a:solidFill>
                </a:rPr>
                <a:t>(</a:t>
              </a:r>
              <a:r>
                <a:rPr lang="en-US" sz="1867" b="1" dirty="0">
                  <a:solidFill>
                    <a:srgbClr val="000000"/>
                  </a:solidFill>
                  <a:cs typeface="Arial"/>
                </a:rPr>
                <a:t>× </a:t>
              </a:r>
              <a:r>
                <a:rPr lang="en-US" sz="1867" b="1" dirty="0">
                  <a:solidFill>
                    <a:srgbClr val="000000"/>
                  </a:solidFill>
                </a:rPr>
                <a:t>10</a:t>
              </a:r>
              <a:r>
                <a:rPr lang="en-US" sz="1867" b="1" baseline="30000" dirty="0">
                  <a:solidFill>
                    <a:srgbClr val="000000"/>
                  </a:solidFill>
                </a:rPr>
                <a:t>9</a:t>
              </a:r>
              <a:r>
                <a:rPr lang="en-US" sz="1867" b="1" dirty="0">
                  <a:solidFill>
                    <a:srgbClr val="000000"/>
                  </a:solidFill>
                </a:rPr>
                <a:t>/L)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EE54D35-CFE2-4C15-81F6-5DCFE4186CE0}"/>
                </a:ext>
              </a:extLst>
            </p:cNvPr>
            <p:cNvGrpSpPr/>
            <p:nvPr/>
          </p:nvGrpSpPr>
          <p:grpSpPr>
            <a:xfrm>
              <a:off x="299621" y="4051600"/>
              <a:ext cx="8186179" cy="264746"/>
              <a:chOff x="299621" y="5263354"/>
              <a:chExt cx="8186179" cy="352994"/>
            </a:xfrm>
          </p:grpSpPr>
          <p:sp>
            <p:nvSpPr>
              <p:cNvPr id="10" name="TextBox 2">
                <a:extLst>
                  <a:ext uri="{FF2B5EF4-FFF2-40B4-BE49-F238E27FC236}">
                    <a16:creationId xmlns:a16="http://schemas.microsoft.com/office/drawing/2014/main" id="{E43F5A12-E3F5-4BCA-AD05-6DED1FDE54E3}"/>
                  </a:ext>
                </a:extLst>
              </p:cNvPr>
              <p:cNvSpPr txBox="1"/>
              <p:nvPr/>
            </p:nvSpPr>
            <p:spPr>
              <a:xfrm>
                <a:off x="4236368" y="5263355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87</a:t>
                </a:r>
              </a:p>
            </p:txBody>
          </p:sp>
          <p:sp>
            <p:nvSpPr>
              <p:cNvPr id="11" name="TextBox 14">
                <a:extLst>
                  <a:ext uri="{FF2B5EF4-FFF2-40B4-BE49-F238E27FC236}">
                    <a16:creationId xmlns:a16="http://schemas.microsoft.com/office/drawing/2014/main" id="{B12D63AA-061F-43E0-AA9A-4B6B5AF84D85}"/>
                  </a:ext>
                </a:extLst>
              </p:cNvPr>
              <p:cNvSpPr txBox="1"/>
              <p:nvPr/>
            </p:nvSpPr>
            <p:spPr>
              <a:xfrm>
                <a:off x="4580862" y="5263355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86</a:t>
                </a:r>
              </a:p>
            </p:txBody>
          </p:sp>
          <p:sp>
            <p:nvSpPr>
              <p:cNvPr id="12" name="TextBox 15">
                <a:extLst>
                  <a:ext uri="{FF2B5EF4-FFF2-40B4-BE49-F238E27FC236}">
                    <a16:creationId xmlns:a16="http://schemas.microsoft.com/office/drawing/2014/main" id="{A42A49F9-D6A2-4D0F-B5DA-7BCF626ECA56}"/>
                  </a:ext>
                </a:extLst>
              </p:cNvPr>
              <p:cNvSpPr txBox="1"/>
              <p:nvPr/>
            </p:nvSpPr>
            <p:spPr>
              <a:xfrm>
                <a:off x="4936508" y="5263355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62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FBD4B41-C6A3-4F79-BBE5-4F9AAFEEB04B}"/>
                  </a:ext>
                </a:extLst>
              </p:cNvPr>
              <p:cNvSpPr txBox="1"/>
              <p:nvPr/>
            </p:nvSpPr>
            <p:spPr>
              <a:xfrm>
                <a:off x="5281002" y="5263355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52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0F060D1-02A8-45C1-B02E-965D20CA3581}"/>
                  </a:ext>
                </a:extLst>
              </p:cNvPr>
              <p:cNvSpPr txBox="1"/>
              <p:nvPr/>
            </p:nvSpPr>
            <p:spPr>
              <a:xfrm>
                <a:off x="5615768" y="5263355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45</a:t>
                </a:r>
              </a:p>
            </p:txBody>
          </p:sp>
          <p:sp>
            <p:nvSpPr>
              <p:cNvPr id="15" name="TextBox 25">
                <a:extLst>
                  <a:ext uri="{FF2B5EF4-FFF2-40B4-BE49-F238E27FC236}">
                    <a16:creationId xmlns:a16="http://schemas.microsoft.com/office/drawing/2014/main" id="{E1406DBC-3889-4A2F-A403-AC5AA42B7CAC}"/>
                  </a:ext>
                </a:extLst>
              </p:cNvPr>
              <p:cNvSpPr txBox="1"/>
              <p:nvPr/>
            </p:nvSpPr>
            <p:spPr>
              <a:xfrm>
                <a:off x="5960262" y="5263355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40</a:t>
                </a:r>
              </a:p>
            </p:txBody>
          </p:sp>
          <p:sp>
            <p:nvSpPr>
              <p:cNvPr id="16" name="TextBox 26">
                <a:extLst>
                  <a:ext uri="{FF2B5EF4-FFF2-40B4-BE49-F238E27FC236}">
                    <a16:creationId xmlns:a16="http://schemas.microsoft.com/office/drawing/2014/main" id="{48AD25BC-0F36-4706-B5BE-4DEDE41CE6AE}"/>
                  </a:ext>
                </a:extLst>
              </p:cNvPr>
              <p:cNvSpPr txBox="1"/>
              <p:nvPr/>
            </p:nvSpPr>
            <p:spPr>
              <a:xfrm>
                <a:off x="6315908" y="5263355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30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256E202-D4D2-44DF-B93C-4135E1046D0C}"/>
                  </a:ext>
                </a:extLst>
              </p:cNvPr>
              <p:cNvSpPr txBox="1"/>
              <p:nvPr/>
            </p:nvSpPr>
            <p:spPr>
              <a:xfrm>
                <a:off x="6702934" y="5263355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43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262E284-89EB-4884-A64A-E6A0F45510E3}"/>
                  </a:ext>
                </a:extLst>
              </p:cNvPr>
              <p:cNvSpPr txBox="1"/>
              <p:nvPr/>
            </p:nvSpPr>
            <p:spPr>
              <a:xfrm>
                <a:off x="7047428" y="5263355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36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89A33CB-FB8F-4576-A429-6B7DE3E5B8AA}"/>
                  </a:ext>
                </a:extLst>
              </p:cNvPr>
              <p:cNvSpPr txBox="1"/>
              <p:nvPr/>
            </p:nvSpPr>
            <p:spPr>
              <a:xfrm>
                <a:off x="7391922" y="5263355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44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42B933B-D94F-44BC-8B79-631666CEFF95}"/>
                  </a:ext>
                </a:extLst>
              </p:cNvPr>
              <p:cNvSpPr txBox="1"/>
              <p:nvPr/>
            </p:nvSpPr>
            <p:spPr>
              <a:xfrm>
                <a:off x="7747568" y="5263355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41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164A22-96EC-4FAE-8DB5-FF78D06A5CA7}"/>
                  </a:ext>
                </a:extLst>
              </p:cNvPr>
              <p:cNvSpPr txBox="1"/>
              <p:nvPr/>
            </p:nvSpPr>
            <p:spPr>
              <a:xfrm>
                <a:off x="8092062" y="5263355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36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219BB2-817B-49C0-A1BF-42DD7DCB0889}"/>
                  </a:ext>
                </a:extLst>
              </p:cNvPr>
              <p:cNvSpPr txBox="1"/>
              <p:nvPr/>
            </p:nvSpPr>
            <p:spPr>
              <a:xfrm>
                <a:off x="1489106" y="5263354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62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411967C-8850-41F6-A981-1C1292CB2FFD}"/>
                  </a:ext>
                </a:extLst>
              </p:cNvPr>
              <p:cNvSpPr txBox="1"/>
              <p:nvPr/>
            </p:nvSpPr>
            <p:spPr>
              <a:xfrm>
                <a:off x="1876132" y="5263354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63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3938507-5032-4447-B2C3-8034D8E2BA27}"/>
                  </a:ext>
                </a:extLst>
              </p:cNvPr>
              <p:cNvSpPr txBox="1"/>
              <p:nvPr/>
            </p:nvSpPr>
            <p:spPr>
              <a:xfrm>
                <a:off x="2289181" y="5263354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62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1716FAF-A6B2-4ABF-9B0C-58D5F728318F}"/>
                  </a:ext>
                </a:extLst>
              </p:cNvPr>
              <p:cNvSpPr txBox="1"/>
              <p:nvPr/>
            </p:nvSpPr>
            <p:spPr>
              <a:xfrm>
                <a:off x="2677112" y="5263354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61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E551A0B-EE1B-4D4A-ADB7-22E28B9DA21E}"/>
                  </a:ext>
                </a:extLst>
              </p:cNvPr>
              <p:cNvSpPr txBox="1"/>
              <p:nvPr/>
            </p:nvSpPr>
            <p:spPr>
              <a:xfrm>
                <a:off x="3085404" y="5263354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63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58C4C5E-EAB3-4853-A7FD-9F3A233EC9D0}"/>
                  </a:ext>
                </a:extLst>
              </p:cNvPr>
              <p:cNvSpPr txBox="1"/>
              <p:nvPr/>
            </p:nvSpPr>
            <p:spPr>
              <a:xfrm>
                <a:off x="3441050" y="5263354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62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668FBCD-DBC9-4B60-A1BF-FC61788FC643}"/>
                  </a:ext>
                </a:extLst>
              </p:cNvPr>
              <p:cNvSpPr txBox="1"/>
              <p:nvPr/>
            </p:nvSpPr>
            <p:spPr>
              <a:xfrm>
                <a:off x="3828076" y="5263354"/>
                <a:ext cx="393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61</a:t>
                </a:r>
              </a:p>
            </p:txBody>
          </p:sp>
          <p:sp>
            <p:nvSpPr>
              <p:cNvPr id="29" name="TextBox 11">
                <a:extLst>
                  <a:ext uri="{FF2B5EF4-FFF2-40B4-BE49-F238E27FC236}">
                    <a16:creationId xmlns:a16="http://schemas.microsoft.com/office/drawing/2014/main" id="{FC9B5BC1-632B-4251-9D56-F06DFE568560}"/>
                  </a:ext>
                </a:extLst>
              </p:cNvPr>
              <p:cNvSpPr txBox="1"/>
              <p:nvPr/>
            </p:nvSpPr>
            <p:spPr>
              <a:xfrm>
                <a:off x="299621" y="5277794"/>
                <a:ext cx="1197063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 defTabSz="457189">
                  <a:defRPr/>
                </a:pPr>
                <a:r>
                  <a:rPr lang="en-US" sz="1600" dirty="0">
                    <a:solidFill>
                      <a:schemeClr val="accent1"/>
                    </a:solidFill>
                  </a:rPr>
                  <a:t>EPAG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4339E0D-80A4-4144-8F78-44BB4F8CE3A4}"/>
                </a:ext>
              </a:extLst>
            </p:cNvPr>
            <p:cNvGrpSpPr/>
            <p:nvPr/>
          </p:nvGrpSpPr>
          <p:grpSpPr>
            <a:xfrm>
              <a:off x="489866" y="4291143"/>
              <a:ext cx="3694292" cy="253917"/>
              <a:chOff x="489866" y="5445091"/>
              <a:chExt cx="3694292" cy="338555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199FBEE-A9ED-452C-899D-E3601AF7CEEC}"/>
                  </a:ext>
                </a:extLst>
              </p:cNvPr>
              <p:cNvSpPr txBox="1"/>
              <p:nvPr/>
            </p:nvSpPr>
            <p:spPr>
              <a:xfrm>
                <a:off x="1479428" y="5445091"/>
                <a:ext cx="3657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2"/>
                    </a:solidFill>
                  </a:rPr>
                  <a:t>29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36F5DCB-FCA3-448B-A7BF-303C9099CB63}"/>
                  </a:ext>
                </a:extLst>
              </p:cNvPr>
              <p:cNvSpPr txBox="1"/>
              <p:nvPr/>
            </p:nvSpPr>
            <p:spPr>
              <a:xfrm>
                <a:off x="1866454" y="5445091"/>
                <a:ext cx="3657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2"/>
                    </a:solidFill>
                  </a:rPr>
                  <a:t>29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4EA29C3-EEE8-4020-ADB6-511401E583C4}"/>
                  </a:ext>
                </a:extLst>
              </p:cNvPr>
              <p:cNvSpPr txBox="1"/>
              <p:nvPr/>
            </p:nvSpPr>
            <p:spPr>
              <a:xfrm>
                <a:off x="2279503" y="5445092"/>
                <a:ext cx="3657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2"/>
                    </a:solidFill>
                  </a:rPr>
                  <a:t>29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2CAB875-8E10-4305-A7E9-1F5DD6BBC9CC}"/>
                  </a:ext>
                </a:extLst>
              </p:cNvPr>
              <p:cNvSpPr txBox="1"/>
              <p:nvPr/>
            </p:nvSpPr>
            <p:spPr>
              <a:xfrm>
                <a:off x="2667434" y="5445091"/>
                <a:ext cx="3657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2"/>
                    </a:solidFill>
                  </a:rPr>
                  <a:t>28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E606978-96D3-4AE1-99D0-601339E6550E}"/>
                  </a:ext>
                </a:extLst>
              </p:cNvPr>
              <p:cNvSpPr txBox="1"/>
              <p:nvPr/>
            </p:nvSpPr>
            <p:spPr>
              <a:xfrm>
                <a:off x="3075726" y="5445092"/>
                <a:ext cx="3657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2"/>
                    </a:solidFill>
                  </a:rPr>
                  <a:t>28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17DDA8C-2712-4FD1-9825-4498E20ED8F9}"/>
                  </a:ext>
                </a:extLst>
              </p:cNvPr>
              <p:cNvSpPr txBox="1"/>
              <p:nvPr/>
            </p:nvSpPr>
            <p:spPr>
              <a:xfrm>
                <a:off x="3431372" y="5445092"/>
                <a:ext cx="3657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2"/>
                    </a:solidFill>
                  </a:rPr>
                  <a:t>28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06F48DE-E152-4A5E-B881-4E55A7E4F8A8}"/>
                  </a:ext>
                </a:extLst>
              </p:cNvPr>
              <p:cNvSpPr txBox="1"/>
              <p:nvPr/>
            </p:nvSpPr>
            <p:spPr>
              <a:xfrm>
                <a:off x="3818398" y="5445092"/>
                <a:ext cx="3657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600" dirty="0">
                    <a:solidFill>
                      <a:schemeClr val="accent2"/>
                    </a:solidFill>
                  </a:rPr>
                  <a:t>28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5823E8C-B890-49AF-989A-0DBC9F57A19E}"/>
                  </a:ext>
                </a:extLst>
              </p:cNvPr>
              <p:cNvSpPr txBox="1"/>
              <p:nvPr/>
            </p:nvSpPr>
            <p:spPr>
              <a:xfrm>
                <a:off x="489866" y="5445092"/>
                <a:ext cx="1001154" cy="338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457189">
                  <a:defRPr/>
                </a:pPr>
                <a:r>
                  <a:rPr lang="en-US" sz="1600" dirty="0">
                    <a:solidFill>
                      <a:schemeClr val="accent2"/>
                    </a:solidFill>
                  </a:rPr>
                  <a:t>PBO</a:t>
                </a: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488EC4F-870F-417C-B2AD-4CE56414B8E5}"/>
                </a:ext>
              </a:extLst>
            </p:cNvPr>
            <p:cNvSpPr txBox="1"/>
            <p:nvPr/>
          </p:nvSpPr>
          <p:spPr>
            <a:xfrm>
              <a:off x="176980" y="3888589"/>
              <a:ext cx="2158859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457189"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Number of evaluable patients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8E5C60A-8962-491D-A584-89BCA62FD125}"/>
                </a:ext>
              </a:extLst>
            </p:cNvPr>
            <p:cNvSpPr txBox="1"/>
            <p:nvPr/>
          </p:nvSpPr>
          <p:spPr>
            <a:xfrm>
              <a:off x="1882844" y="1458574"/>
              <a:ext cx="2158859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>
                <a:defRPr/>
              </a:pPr>
              <a:r>
                <a:rPr lang="en-US" sz="1867" b="1" dirty="0">
                  <a:solidFill>
                    <a:srgbClr val="000000"/>
                  </a:solidFill>
                </a:rPr>
                <a:t>Double blind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9D1AE46-0CF2-4E65-8A0D-16FCE714AE6E}"/>
                </a:ext>
              </a:extLst>
            </p:cNvPr>
            <p:cNvSpPr txBox="1"/>
            <p:nvPr/>
          </p:nvSpPr>
          <p:spPr>
            <a:xfrm>
              <a:off x="5330246" y="1458574"/>
              <a:ext cx="2158859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>
                <a:defRPr/>
              </a:pPr>
              <a:r>
                <a:rPr lang="en-US" sz="1867" b="1" dirty="0">
                  <a:solidFill>
                    <a:srgbClr val="000000"/>
                  </a:solidFill>
                </a:rPr>
                <a:t>Open label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B7D5642-8415-4394-AD57-509EE6C43B21}"/>
                </a:ext>
              </a:extLst>
            </p:cNvPr>
            <p:cNvSpPr txBox="1"/>
            <p:nvPr/>
          </p:nvSpPr>
          <p:spPr>
            <a:xfrm>
              <a:off x="3735471" y="3737367"/>
              <a:ext cx="2158859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>
                <a:defRPr/>
              </a:pPr>
              <a:r>
                <a:rPr lang="en-US" sz="1867" b="1" dirty="0">
                  <a:solidFill>
                    <a:srgbClr val="000000"/>
                  </a:solidFill>
                </a:rPr>
                <a:t>Study week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FD05579-4699-4F6B-B41C-206562C2542B}"/>
                </a:ext>
              </a:extLst>
            </p:cNvPr>
            <p:cNvGrpSpPr/>
            <p:nvPr/>
          </p:nvGrpSpPr>
          <p:grpSpPr>
            <a:xfrm>
              <a:off x="3395969" y="1927303"/>
              <a:ext cx="1072626" cy="284742"/>
              <a:chOff x="1951979" y="1926371"/>
              <a:chExt cx="1081215" cy="319471"/>
            </a:xfrm>
            <a:solidFill>
              <a:schemeClr val="bg1"/>
            </a:solidFill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ACA2FB87-252B-466B-A578-314F9ED50223}"/>
                  </a:ext>
                </a:extLst>
              </p:cNvPr>
              <p:cNvSpPr/>
              <p:nvPr/>
            </p:nvSpPr>
            <p:spPr>
              <a:xfrm>
                <a:off x="2019300" y="1935480"/>
                <a:ext cx="1013894" cy="28956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89">
                  <a:defRPr/>
                </a:pPr>
                <a:endParaRPr lang="en-GB" dirty="0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9AF4C37-AF00-4629-8A58-498538159C0E}"/>
                  </a:ext>
                </a:extLst>
              </p:cNvPr>
              <p:cNvSpPr txBox="1"/>
              <p:nvPr/>
            </p:nvSpPr>
            <p:spPr>
              <a:xfrm>
                <a:off x="1951979" y="1926371"/>
                <a:ext cx="671006" cy="31947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867" dirty="0">
                    <a:solidFill>
                      <a:srgbClr val="000000"/>
                    </a:solidFill>
                  </a:rPr>
                  <a:t>PBO</a:t>
                </a:r>
                <a:endParaRPr lang="en-GB" sz="1867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2D62FA2-F599-4693-9D58-786456AFF3B9}"/>
                </a:ext>
              </a:extLst>
            </p:cNvPr>
            <p:cNvGrpSpPr/>
            <p:nvPr/>
          </p:nvGrpSpPr>
          <p:grpSpPr>
            <a:xfrm>
              <a:off x="2026920" y="1933990"/>
              <a:ext cx="1005840" cy="284742"/>
              <a:chOff x="2019300" y="1926369"/>
              <a:chExt cx="1013894" cy="679277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0B506C4-945B-43E0-893F-62BA84E390AB}"/>
                  </a:ext>
                </a:extLst>
              </p:cNvPr>
              <p:cNvSpPr/>
              <p:nvPr/>
            </p:nvSpPr>
            <p:spPr>
              <a:xfrm>
                <a:off x="2019300" y="1935480"/>
                <a:ext cx="1013894" cy="2895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189">
                  <a:defRPr/>
                </a:pPr>
                <a:endParaRPr lang="en-GB" dirty="0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B7854A1-DE10-4505-98BB-74138DBEDF42}"/>
                  </a:ext>
                </a:extLst>
              </p:cNvPr>
              <p:cNvSpPr txBox="1"/>
              <p:nvPr/>
            </p:nvSpPr>
            <p:spPr>
              <a:xfrm>
                <a:off x="2059512" y="1926369"/>
                <a:ext cx="929589" cy="6792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defTabSz="457189">
                  <a:defRPr/>
                </a:pPr>
                <a:r>
                  <a:rPr lang="en-US" sz="1867" dirty="0">
                    <a:solidFill>
                      <a:srgbClr val="000000"/>
                    </a:solidFill>
                  </a:rPr>
                  <a:t>EPAG</a:t>
                </a:r>
                <a:endParaRPr lang="en-GB" sz="1867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847589E-82CF-40C7-B492-14A82E9D4546}"/>
              </a:ext>
            </a:extLst>
          </p:cNvPr>
          <p:cNvSpPr/>
          <p:nvPr/>
        </p:nvSpPr>
        <p:spPr>
          <a:xfrm>
            <a:off x="1089830" y="5942834"/>
            <a:ext cx="10012341" cy="50407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Treatment with </a:t>
            </a:r>
            <a:r>
              <a:rPr lang="en-US" sz="2400" dirty="0" err="1">
                <a:solidFill>
                  <a:sysClr val="windowText" lastClr="000000"/>
                </a:solidFill>
              </a:rPr>
              <a:t>eltrombopag</a:t>
            </a:r>
            <a:r>
              <a:rPr lang="en-US" sz="2400" dirty="0">
                <a:solidFill>
                  <a:sysClr val="windowText" lastClr="000000"/>
                </a:solidFill>
              </a:rPr>
              <a:t> led to a steady increase in median platelet count</a:t>
            </a:r>
          </a:p>
        </p:txBody>
      </p:sp>
    </p:spTree>
    <p:extLst>
      <p:ext uri="{BB962C8B-B14F-4D97-AF65-F5344CB8AC3E}">
        <p14:creationId xmlns:p14="http://schemas.microsoft.com/office/powerpoint/2010/main" val="41885032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2A0EF6C-3A89-4D87-81A1-E6C0146A4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Ριτουξιμάμπη (3</a:t>
            </a:r>
            <a:r>
              <a:rPr lang="el-GR" b="1" baseline="30000" dirty="0"/>
              <a:t>ης</a:t>
            </a:r>
            <a:r>
              <a:rPr lang="el-GR" b="1" dirty="0"/>
              <a:t> γραμμής θεραπεία)</a:t>
            </a:r>
            <a:endParaRPr lang="en-PH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30987F-74D7-4303-BD7E-8F067B9C3D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6599469"/>
            <a:ext cx="5027084" cy="258532"/>
          </a:xfrm>
        </p:spPr>
        <p:txBody>
          <a:bodyPr/>
          <a:lstStyle/>
          <a:p>
            <a:r>
              <a:rPr lang="en-US" dirty="0"/>
              <a:t>JCV, John Cunningham virus.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4BBE89-4FE9-4B3D-809B-57FBFA8A3459}"/>
              </a:ext>
            </a:extLst>
          </p:cNvPr>
          <p:cNvSpPr/>
          <p:nvPr/>
        </p:nvSpPr>
        <p:spPr>
          <a:xfrm>
            <a:off x="720002" y="1795201"/>
            <a:ext cx="5299801" cy="3998697"/>
          </a:xfrm>
          <a:prstGeom prst="roundRect">
            <a:avLst>
              <a:gd name="adj" fmla="val 9800"/>
            </a:avLst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25–70% of patients have an initial response and 25–40% have sustained responses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PH" sz="2000" dirty="0">
                <a:solidFill>
                  <a:srgbClr val="000000"/>
                </a:solidFill>
              </a:rPr>
              <a:t>Sustained responses with rituximab/dexamethasone in 50% of adolescent females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Dosing weekly for 4 weeks and 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then treatment is finished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Effective both pre- and post-splenectomy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Ability to re-treat responders who relapse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No blocking effects on other 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ITP treatments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40E0950-CA8E-4B46-A711-4B67E7A29CD2}"/>
              </a:ext>
            </a:extLst>
          </p:cNvPr>
          <p:cNvSpPr/>
          <p:nvPr/>
        </p:nvSpPr>
        <p:spPr>
          <a:xfrm>
            <a:off x="6172201" y="1795200"/>
            <a:ext cx="5299798" cy="3998697"/>
          </a:xfrm>
          <a:prstGeom prst="roundRect">
            <a:avLst>
              <a:gd name="adj" fmla="val 9800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PH" sz="2000" dirty="0">
                <a:solidFill>
                  <a:srgbClr val="000000"/>
                </a:solidFill>
              </a:rPr>
              <a:t>Unlicensed for ITP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PH" sz="2000" dirty="0">
                <a:solidFill>
                  <a:srgbClr val="000000"/>
                </a:solidFill>
              </a:rPr>
              <a:t>High cost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Randomized reports show no long-term benefit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PH" sz="2000" dirty="0">
                <a:solidFill>
                  <a:srgbClr val="000000"/>
                </a:solidFill>
              </a:rPr>
              <a:t>Infusion reactions are common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PH" sz="2000" dirty="0">
                <a:solidFill>
                  <a:srgbClr val="000000"/>
                </a:solidFill>
              </a:rPr>
              <a:t>Serum sickness occurs in 30% of patients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Risk of long-term immunosuppression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Risk of viral reactivation (hepatitis and 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JCV)</a:t>
            </a:r>
            <a:endParaRPr lang="el-GR" sz="2000" dirty="0">
              <a:solidFill>
                <a:srgbClr val="000000"/>
              </a:solidFill>
            </a:endParaRP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Hypogammaglobulinemia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Risk of bacterial and fungal infections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65A666-5116-44A6-9071-6F12DCBF9472}"/>
              </a:ext>
            </a:extLst>
          </p:cNvPr>
          <p:cNvSpPr txBox="1"/>
          <p:nvPr/>
        </p:nvSpPr>
        <p:spPr>
          <a:xfrm>
            <a:off x="2555906" y="1324801"/>
            <a:ext cx="1627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fy-NL" sz="2400" b="1" dirty="0">
                <a:solidFill>
                  <a:srgbClr val="00B050"/>
                </a:solidFill>
              </a:rPr>
              <a:t>Pros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3B367-3D05-46CB-9C51-75619FF7042B}"/>
              </a:ext>
            </a:extLst>
          </p:cNvPr>
          <p:cNvSpPr txBox="1"/>
          <p:nvPr/>
        </p:nvSpPr>
        <p:spPr>
          <a:xfrm>
            <a:off x="8008103" y="1324801"/>
            <a:ext cx="1627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fy-NL" sz="2400" b="1" dirty="0">
                <a:solidFill>
                  <a:srgbClr val="C12546"/>
                </a:solidFill>
              </a:rPr>
              <a:t>Cons</a:t>
            </a:r>
            <a:endParaRPr lang="en-US" sz="2400" b="1" dirty="0">
              <a:solidFill>
                <a:srgbClr val="C12546"/>
              </a:solidFill>
            </a:endParaRP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496344C-1FCC-49B2-9B25-1FA265EC19C9}"/>
              </a:ext>
            </a:extLst>
          </p:cNvPr>
          <p:cNvSpPr txBox="1">
            <a:spLocks/>
          </p:cNvSpPr>
          <p:nvPr/>
        </p:nvSpPr>
        <p:spPr>
          <a:xfrm>
            <a:off x="5027084" y="6236291"/>
            <a:ext cx="7164917" cy="621709"/>
          </a:xfrm>
          <a:prstGeom prst="rect">
            <a:avLst/>
          </a:prstGeom>
        </p:spPr>
        <p:txBody>
          <a:bodyPr vert="horz" lIns="121920" tIns="60960" rIns="121920" bIns="60960" rtlCol="0" anchor="b">
            <a:sp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Calibri" panose="020F0502020204030204" pitchFamily="34" charset="0"/>
              <a:buChar char="−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buClr>
                <a:srgbClr val="FF8208"/>
              </a:buClr>
              <a:defRPr/>
            </a:pPr>
            <a:r>
              <a:rPr lang="en-PH" sz="1200" dirty="0">
                <a:solidFill>
                  <a:srgbClr val="000000"/>
                </a:solidFill>
              </a:rPr>
              <a:t>Arnold DM, et al. Blood. 2012;119:1356-62. </a:t>
            </a:r>
            <a:br>
              <a:rPr lang="en-PH" sz="1200" dirty="0">
                <a:solidFill>
                  <a:srgbClr val="000000"/>
                </a:solidFill>
              </a:rPr>
            </a:br>
            <a:r>
              <a:rPr lang="en-US" sz="1200" dirty="0">
                <a:solidFill>
                  <a:srgbClr val="000000"/>
                </a:solidFill>
              </a:rPr>
              <a:t>Cooper N. Br J Haematol. 2014;165:756-67. Grainger JD, et al. Ann </a:t>
            </a:r>
            <a:r>
              <a:rPr lang="en-US" sz="1200" dirty="0" err="1">
                <a:solidFill>
                  <a:srgbClr val="000000"/>
                </a:solidFill>
              </a:rPr>
              <a:t>Hematol</a:t>
            </a:r>
            <a:r>
              <a:rPr lang="en-US" sz="1200" dirty="0">
                <a:solidFill>
                  <a:srgbClr val="000000"/>
                </a:solidFill>
              </a:rPr>
              <a:t>. 2010;89 Suppl </a:t>
            </a:r>
            <a:r>
              <a:rPr lang="en-US" sz="1200" dirty="0" err="1">
                <a:solidFill>
                  <a:srgbClr val="000000"/>
                </a:solidFill>
              </a:rPr>
              <a:t>1:S11-7</a:t>
            </a:r>
            <a:r>
              <a:rPr lang="en-US" sz="1200" dirty="0">
                <a:solidFill>
                  <a:srgbClr val="000000"/>
                </a:solidFill>
              </a:rPr>
              <a:t>. </a:t>
            </a:r>
            <a:br>
              <a:rPr lang="en-US" sz="1200" dirty="0">
                <a:solidFill>
                  <a:srgbClr val="000000"/>
                </a:solidFill>
              </a:rPr>
            </a:br>
            <a:r>
              <a:rPr lang="en-US" sz="1200" dirty="0">
                <a:solidFill>
                  <a:srgbClr val="000000"/>
                </a:solidFill>
              </a:rPr>
              <a:t>Kühne T. Hematology Education: the education program for the annual congress of the EHA. 2014;8:291-8.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6F03A4-D871-256B-9339-DCBCA8ED802C}"/>
              </a:ext>
            </a:extLst>
          </p:cNvPr>
          <p:cNvSpPr/>
          <p:nvPr/>
        </p:nvSpPr>
        <p:spPr>
          <a:xfrm>
            <a:off x="196133" y="1224033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89082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55F7E-2F30-4128-AD27-F78BAD18D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" y="-331221"/>
            <a:ext cx="11040000" cy="1402293"/>
          </a:xfrm>
        </p:spPr>
        <p:txBody>
          <a:bodyPr/>
          <a:lstStyle/>
          <a:p>
            <a:pPr algn="ctr"/>
            <a:r>
              <a:rPr lang="en-PH" b="1" dirty="0"/>
              <a:t>Rituximab plus dexamethasone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0D40C-0CFF-4AA5-B668-75C5DE731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Rituximab 375 mg/m</a:t>
            </a:r>
            <a:r>
              <a:rPr lang="en-US" baseline="30000" dirty="0"/>
              <a:t>2</a:t>
            </a:r>
            <a:r>
              <a:rPr lang="en-US" dirty="0"/>
              <a:t> on Days 1, 8, 15, and 22</a:t>
            </a:r>
          </a:p>
          <a:p>
            <a:r>
              <a:rPr lang="en-US" dirty="0"/>
              <a:t>Dexamethasone 28 mg/m</a:t>
            </a:r>
            <a:r>
              <a:rPr lang="en-US" baseline="30000" dirty="0"/>
              <a:t>2</a:t>
            </a:r>
            <a:r>
              <a:rPr lang="en-US" dirty="0"/>
              <a:t> on Days 1–4, 15–18, and 29–32</a:t>
            </a:r>
          </a:p>
          <a:p>
            <a:r>
              <a:rPr lang="en-PH" dirty="0"/>
              <a:t>33 children</a:t>
            </a:r>
          </a:p>
          <a:p>
            <a:pPr lvl="1"/>
            <a:r>
              <a:rPr lang="en-US" dirty="0"/>
              <a:t>45% (n = 15) responded within 1–8 weeks</a:t>
            </a:r>
          </a:p>
          <a:p>
            <a:pPr lvl="1"/>
            <a:r>
              <a:rPr lang="en-US" dirty="0"/>
              <a:t>6/15 responders relapsed during the 60-month follow-up</a:t>
            </a:r>
          </a:p>
          <a:p>
            <a:r>
              <a:rPr lang="en-US" dirty="0"/>
              <a:t>Female patients aged &gt; 12 years had maintained remission</a:t>
            </a:r>
          </a:p>
          <a:p>
            <a:endParaRPr lang="en-PH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068AD-ACC5-4E9D-9E3B-F04DDD4AC1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1DEAF6-C6D9-426C-8CFF-4F1AB1EB8E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4917" y="6599469"/>
            <a:ext cx="5027084" cy="258532"/>
          </a:xfrm>
        </p:spPr>
        <p:txBody>
          <a:bodyPr/>
          <a:lstStyle/>
          <a:p>
            <a:r>
              <a:rPr lang="da-DK" dirty="0"/>
              <a:t>Oved JH, et al. J Pediatr. 2017;191:225-31.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CB558B8-D543-4725-8817-50BA032A936A}"/>
              </a:ext>
            </a:extLst>
          </p:cNvPr>
          <p:cNvSpPr/>
          <p:nvPr/>
        </p:nvSpPr>
        <p:spPr>
          <a:xfrm>
            <a:off x="788895" y="4699738"/>
            <a:ext cx="7164592" cy="1520415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189">
              <a:defRPr/>
            </a:pPr>
            <a:r>
              <a:rPr lang="en-PH" sz="2133" dirty="0">
                <a:solidFill>
                  <a:srgbClr val="FF0000"/>
                </a:solidFill>
              </a:rPr>
              <a:t>Manchester approach</a:t>
            </a:r>
          </a:p>
          <a:p>
            <a:pPr marL="380990" indent="-380990" defTabSz="457189"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133" dirty="0">
                <a:solidFill>
                  <a:srgbClr val="000000"/>
                </a:solidFill>
              </a:rPr>
              <a:t>Rituximab 100 mg total dose Days 1, 8, 15, and 22</a:t>
            </a:r>
          </a:p>
          <a:p>
            <a:pPr marL="380990" indent="-380990" defTabSz="457189"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133" dirty="0">
                <a:solidFill>
                  <a:srgbClr val="000000"/>
                </a:solidFill>
              </a:rPr>
              <a:t>Dexamethasone 10 mg/m</a:t>
            </a:r>
            <a:r>
              <a:rPr lang="en-US" sz="2133" baseline="30000" dirty="0">
                <a:solidFill>
                  <a:srgbClr val="000000"/>
                </a:solidFill>
              </a:rPr>
              <a:t>2</a:t>
            </a:r>
            <a:r>
              <a:rPr lang="en-US" sz="2133" dirty="0">
                <a:solidFill>
                  <a:srgbClr val="000000"/>
                </a:solidFill>
              </a:rPr>
              <a:t> on Days 1–7 and 15–21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6F299E-D4B5-FA4E-9508-65519F310E7F}"/>
              </a:ext>
            </a:extLst>
          </p:cNvPr>
          <p:cNvSpPr/>
          <p:nvPr/>
        </p:nvSpPr>
        <p:spPr>
          <a:xfrm>
            <a:off x="196133" y="1224033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5969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2A0EF6C-3A89-4D87-81A1-E6C0146A4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Splenectomy</a:t>
            </a:r>
            <a:endParaRPr lang="en-P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30987F-74D7-4303-BD7E-8F067B9C3D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6599469"/>
            <a:ext cx="5027084" cy="258532"/>
          </a:xfrm>
        </p:spPr>
        <p:txBody>
          <a:bodyPr/>
          <a:lstStyle/>
          <a:p>
            <a:r>
              <a:rPr lang="fy-NL" dirty="0"/>
              <a:t>DVT, deep-vein thrombosis; PE, pulmonary embolism.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FD085B-2F4C-41B4-86DB-2877CD0AB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7083" y="6433268"/>
            <a:ext cx="7164919" cy="424732"/>
          </a:xfrm>
        </p:spPr>
        <p:txBody>
          <a:bodyPr/>
          <a:lstStyle/>
          <a:p>
            <a:r>
              <a:rPr lang="en-US" dirty="0"/>
              <a:t>Cooper N. Br J Haematol. 2014;165:756-67. Grainger JD, et al. Ann Hematol. 2010;89 Suppl 1:S11-7.</a:t>
            </a:r>
            <a:br>
              <a:rPr lang="en-US" dirty="0"/>
            </a:br>
            <a:r>
              <a:rPr lang="en-US" dirty="0"/>
              <a:t>Kühne T. Hematology Education: the education program for the annual congress of the EHA. 2014;8:291-8.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4BBE89-4FE9-4B3D-809B-57FBFA8A3459}"/>
              </a:ext>
            </a:extLst>
          </p:cNvPr>
          <p:cNvSpPr/>
          <p:nvPr/>
        </p:nvSpPr>
        <p:spPr>
          <a:xfrm>
            <a:off x="720002" y="1795201"/>
            <a:ext cx="5299801" cy="2304764"/>
          </a:xfrm>
          <a:prstGeom prst="roundRect">
            <a:avLst>
              <a:gd name="adj" fmla="val 19326"/>
            </a:avLst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“Cure” achieved in 2/3 – 3/4 of patients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Side effects of the procedure are low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Apparent low rate of late complications of splenectomy, especially following a laparoscopic procedure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Low rate of post-splenectomy sepsis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40E0950-CA8E-4B46-A711-4B67E7A29CD2}"/>
              </a:ext>
            </a:extLst>
          </p:cNvPr>
          <p:cNvSpPr/>
          <p:nvPr/>
        </p:nvSpPr>
        <p:spPr>
          <a:xfrm>
            <a:off x="6172200" y="1793188"/>
            <a:ext cx="5403029" cy="4550968"/>
          </a:xfrm>
          <a:prstGeom prst="roundRect">
            <a:avLst>
              <a:gd name="adj" fmla="val 9800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“Only” successfully treats 2/3 – 3/4 of patients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Irreversible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Risk that an accessory splenectomy may be needed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Risk of perioperative bleeding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2% develop sepsis, 1% mortality rate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0.6–0.7% develop DVT/ PE 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000000"/>
                </a:solidFill>
              </a:rPr>
              <a:t>Occurrence of portal vein thrombosis: 1.6% symptomatic, but up to 55% on imaging</a:t>
            </a:r>
          </a:p>
          <a:p>
            <a:pPr marL="380990" indent="-380990" defTabSz="457189">
              <a:spcAft>
                <a:spcPts val="267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Potential long-term adverse outcomes: pulmonary hypertension, atherosclerosis, dementia, and malignancy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65A666-5116-44A6-9071-6F12DCBF9472}"/>
              </a:ext>
            </a:extLst>
          </p:cNvPr>
          <p:cNvSpPr txBox="1"/>
          <p:nvPr/>
        </p:nvSpPr>
        <p:spPr>
          <a:xfrm>
            <a:off x="2555909" y="1324325"/>
            <a:ext cx="1627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fy-NL" sz="2400" b="1" dirty="0">
                <a:solidFill>
                  <a:srgbClr val="00B050"/>
                </a:solidFill>
              </a:rPr>
              <a:t>Pros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3B367-3D05-46CB-9C51-75619FF7042B}"/>
              </a:ext>
            </a:extLst>
          </p:cNvPr>
          <p:cNvSpPr txBox="1"/>
          <p:nvPr/>
        </p:nvSpPr>
        <p:spPr>
          <a:xfrm>
            <a:off x="8008103" y="1324801"/>
            <a:ext cx="1627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fy-NL" sz="2400" b="1" dirty="0">
                <a:solidFill>
                  <a:srgbClr val="C12546"/>
                </a:solidFill>
              </a:rPr>
              <a:t>Cons</a:t>
            </a:r>
            <a:endParaRPr lang="en-US" sz="2400" b="1" dirty="0">
              <a:solidFill>
                <a:srgbClr val="C125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9589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D688E8-E294-98AA-666D-0100DE4A388D}"/>
              </a:ext>
            </a:extLst>
          </p:cNvPr>
          <p:cNvSpPr/>
          <p:nvPr/>
        </p:nvSpPr>
        <p:spPr>
          <a:xfrm>
            <a:off x="215033" y="646331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870F7A-D73B-2600-2EAF-AB6F729D11D6}"/>
              </a:ext>
            </a:extLst>
          </p:cNvPr>
          <p:cNvSpPr txBox="1"/>
          <p:nvPr/>
        </p:nvSpPr>
        <p:spPr>
          <a:xfrm>
            <a:off x="1755317" y="0"/>
            <a:ext cx="8367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Τρέχουσες και μελλοντικές θεραπείες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1DE564AE-98A9-1713-5B88-A85245C628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541281"/>
              </p:ext>
            </p:extLst>
          </p:nvPr>
        </p:nvGraphicFramePr>
        <p:xfrm>
          <a:off x="215033" y="692050"/>
          <a:ext cx="11761936" cy="6011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0484">
                  <a:extLst>
                    <a:ext uri="{9D8B030D-6E8A-4147-A177-3AD203B41FA5}">
                      <a16:colId xmlns:a16="http://schemas.microsoft.com/office/drawing/2014/main" val="1712950451"/>
                    </a:ext>
                  </a:extLst>
                </a:gridCol>
                <a:gridCol w="2940484">
                  <a:extLst>
                    <a:ext uri="{9D8B030D-6E8A-4147-A177-3AD203B41FA5}">
                      <a16:colId xmlns:a16="http://schemas.microsoft.com/office/drawing/2014/main" val="2378544253"/>
                    </a:ext>
                  </a:extLst>
                </a:gridCol>
                <a:gridCol w="2940484">
                  <a:extLst>
                    <a:ext uri="{9D8B030D-6E8A-4147-A177-3AD203B41FA5}">
                      <a16:colId xmlns:a16="http://schemas.microsoft.com/office/drawing/2014/main" val="4029604312"/>
                    </a:ext>
                  </a:extLst>
                </a:gridCol>
                <a:gridCol w="2940484">
                  <a:extLst>
                    <a:ext uri="{9D8B030D-6E8A-4147-A177-3AD203B41FA5}">
                      <a16:colId xmlns:a16="http://schemas.microsoft.com/office/drawing/2014/main" val="2829068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Τύπος θεραπείας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Μηχανισμός δράσης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Φάρμακο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Φάση ανάπτυξης στα παιδιά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191419"/>
                  </a:ext>
                </a:extLst>
              </a:tr>
              <a:tr h="411849">
                <a:tc>
                  <a:txBody>
                    <a:bodyPr/>
                    <a:lstStyle/>
                    <a:p>
                      <a:r>
                        <a:rPr lang="el-GR" sz="1100" dirty="0"/>
                        <a:t>Κορτικοστεροειδή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Δράση έναντι ΜΦ, Τ, Β κυττάρων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Πρεδνιζόνη</a:t>
                      </a:r>
                    </a:p>
                    <a:p>
                      <a:r>
                        <a:rPr lang="el-GR" sz="1100" dirty="0"/>
                        <a:t>Δεξαμεθαζόνη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Εγκεκριμένο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610333"/>
                  </a:ext>
                </a:extLst>
              </a:tr>
              <a:tr h="499313">
                <a:tc>
                  <a:txBody>
                    <a:bodyPr/>
                    <a:lstStyle/>
                    <a:p>
                      <a:r>
                        <a:rPr lang="en-US" sz="1100" dirty="0"/>
                        <a:t>IVIg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Ελάττωση καταστροφής </a:t>
                      </a:r>
                      <a:r>
                        <a:rPr lang="en-US" sz="1100" dirty="0"/>
                        <a:t>PLTs</a:t>
                      </a:r>
                      <a:r>
                        <a:rPr lang="el-GR" sz="1100" dirty="0"/>
                        <a:t> από ΜΦ του σπληνός, κάθαρση αντι</a:t>
                      </a:r>
                      <a:r>
                        <a:rPr lang="en-US" sz="1100" dirty="0"/>
                        <a:t>-PLTs Abs </a:t>
                      </a:r>
                      <a:r>
                        <a:rPr lang="el-GR" sz="1100" dirty="0"/>
                        <a:t>μέσω κορεσμού των </a:t>
                      </a:r>
                      <a:r>
                        <a:rPr lang="en-US" sz="1100" dirty="0" err="1"/>
                        <a:t>FcRn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Εγκεκριμένο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87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TPO-RAs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Αύξηση παραγωγής </a:t>
                      </a:r>
                      <a:r>
                        <a:rPr lang="en-US" sz="1100" dirty="0"/>
                        <a:t>PLTs </a:t>
                      </a:r>
                      <a:r>
                        <a:rPr lang="el-GR" sz="1100" dirty="0"/>
                        <a:t>από τα ΜΚΚ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Eltrombopag</a:t>
                      </a:r>
                      <a:endParaRPr lang="el-GR" sz="1100" dirty="0"/>
                    </a:p>
                    <a:p>
                      <a:r>
                        <a:rPr lang="en-US" sz="1100" dirty="0" err="1"/>
                        <a:t>Romiplostin</a:t>
                      </a:r>
                      <a:endParaRPr lang="el-GR" sz="1100" dirty="0"/>
                    </a:p>
                    <a:p>
                      <a:r>
                        <a:rPr lang="en-US" sz="1100" dirty="0" err="1"/>
                        <a:t>Avatrombopag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Εγκεκριμένο</a:t>
                      </a:r>
                      <a:endParaRPr lang="en-US" sz="1100" dirty="0"/>
                    </a:p>
                    <a:p>
                      <a:r>
                        <a:rPr lang="el-GR" sz="1100" dirty="0"/>
                        <a:t>Εγκεκριμένο</a:t>
                      </a:r>
                      <a:endParaRPr lang="en-US" sz="1100" dirty="0"/>
                    </a:p>
                    <a:p>
                      <a:r>
                        <a:rPr lang="el-GR" sz="1100" dirty="0"/>
                        <a:t>Μόνο για ενήλικες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66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100" dirty="0"/>
                        <a:t>Ανοσοκατασταλτικά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Δράση έναντι Β και Τ κυττάρων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Αζαθειοπρίνη</a:t>
                      </a:r>
                      <a:endParaRPr lang="en-US" sz="1100" dirty="0"/>
                    </a:p>
                    <a:p>
                      <a:r>
                        <a:rPr lang="en-US" sz="1100" dirty="0"/>
                        <a:t>M</a:t>
                      </a:r>
                      <a:r>
                        <a:rPr lang="el-GR" sz="1100" dirty="0"/>
                        <a:t>υκοφαινολάτη</a:t>
                      </a:r>
                    </a:p>
                    <a:p>
                      <a:r>
                        <a:rPr lang="el-GR" sz="1100" dirty="0"/>
                        <a:t>Κυκλοφωσφαμίδη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Off-label use</a:t>
                      </a:r>
                      <a:endParaRPr lang="el-GR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Off-label use</a:t>
                      </a:r>
                      <a:endParaRPr lang="el-GR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Off-label use</a:t>
                      </a:r>
                      <a:endParaRPr lang="el-G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85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 err="1"/>
                        <a:t>Syk</a:t>
                      </a:r>
                      <a:r>
                        <a:rPr lang="en-US" sz="1100" dirty="0"/>
                        <a:t> </a:t>
                      </a:r>
                      <a:r>
                        <a:rPr lang="el-GR" sz="1100" dirty="0"/>
                        <a:t>αναστολείς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Ελάττωση καταστροφής των </a:t>
                      </a:r>
                      <a:r>
                        <a:rPr lang="en-US" sz="1100" dirty="0"/>
                        <a:t>PLTs </a:t>
                      </a:r>
                      <a:r>
                        <a:rPr lang="el-GR" sz="1100" dirty="0"/>
                        <a:t>μέσω αναστολής της φαγοκυττάρωσης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Fostamatinib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Μόνο για ενήλικες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98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100" dirty="0"/>
                        <a:t>ΒΤΚ αναστολείς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</a:t>
                      </a:r>
                      <a:r>
                        <a:rPr lang="el-GR" sz="1100" dirty="0"/>
                        <a:t>ναστολή της φαγοκυττάρωσης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Rilzabrutinib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Phase 3 adults</a:t>
                      </a:r>
                      <a:endParaRPr lang="el-G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06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 err="1"/>
                        <a:t>FcRn</a:t>
                      </a:r>
                      <a:r>
                        <a:rPr lang="en-US" sz="1100" dirty="0"/>
                        <a:t> blockers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Αύξηση της κάθαρσης των αντι-</a:t>
                      </a:r>
                      <a:r>
                        <a:rPr lang="en-US" sz="1100" dirty="0"/>
                        <a:t>PLTs Abs 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Rozanolixizumab</a:t>
                      </a:r>
                      <a:endParaRPr lang="en-US" sz="1100" dirty="0"/>
                    </a:p>
                    <a:p>
                      <a:r>
                        <a:rPr lang="en-US" sz="1100" dirty="0" err="1"/>
                        <a:t>Nipocalimab</a:t>
                      </a:r>
                      <a:endParaRPr lang="en-US" sz="1100" dirty="0"/>
                    </a:p>
                    <a:p>
                      <a:r>
                        <a:rPr lang="en-US" sz="1100" dirty="0"/>
                        <a:t>Efgartigimod</a:t>
                      </a:r>
                    </a:p>
                    <a:p>
                      <a:r>
                        <a:rPr lang="en-US" sz="1100" dirty="0" err="1"/>
                        <a:t>Batoclimab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Phase 3 adults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Phase 2 adults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Phase 2 adults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Phase 3 adults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0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100" dirty="0"/>
                        <a:t>Αναστολείς συμπληρώματος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Ελάττωση </a:t>
                      </a:r>
                      <a:r>
                        <a:rPr lang="en-US" sz="1100" dirty="0"/>
                        <a:t>CDC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Sutimlimab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Phase 2 adults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37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B </a:t>
                      </a:r>
                      <a:r>
                        <a:rPr lang="el-GR" sz="1100" dirty="0"/>
                        <a:t>κυτταρικές θεραπείες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Ελάττωση </a:t>
                      </a:r>
                      <a:r>
                        <a:rPr lang="en-US" sz="1100" dirty="0"/>
                        <a:t>PC </a:t>
                      </a:r>
                      <a:r>
                        <a:rPr lang="el-GR" sz="1100" dirty="0"/>
                        <a:t>και αντι </a:t>
                      </a:r>
                      <a:r>
                        <a:rPr lang="en-US" sz="1100" dirty="0"/>
                        <a:t>PLT-Abs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Rituximab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Off-label 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62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100" dirty="0"/>
                        <a:t>Β και </a:t>
                      </a:r>
                      <a:r>
                        <a:rPr lang="en-US" sz="1100" dirty="0"/>
                        <a:t>PC </a:t>
                      </a:r>
                      <a:r>
                        <a:rPr lang="el-GR" sz="1100" dirty="0"/>
                        <a:t>στοχευμένες θεραπείες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dirty="0"/>
                        <a:t>Ελάττωση </a:t>
                      </a:r>
                      <a:r>
                        <a:rPr lang="en-US" sz="1100" dirty="0"/>
                        <a:t>PC </a:t>
                      </a:r>
                      <a:r>
                        <a:rPr lang="el-GR" sz="1100" dirty="0"/>
                        <a:t>και αντι </a:t>
                      </a:r>
                      <a:r>
                        <a:rPr lang="en-US" sz="1100" dirty="0"/>
                        <a:t>PLT-Abs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Bortezomid</a:t>
                      </a:r>
                      <a:endParaRPr lang="en-US" sz="1100" dirty="0"/>
                    </a:p>
                    <a:p>
                      <a:r>
                        <a:rPr lang="en-US" sz="1100" dirty="0"/>
                        <a:t>Daratumumab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Phase 1 adults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Phase 2 adults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0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dirty="0"/>
                        <a:t>Β και </a:t>
                      </a:r>
                      <a:r>
                        <a:rPr lang="en-US" sz="1100" dirty="0"/>
                        <a:t>PC </a:t>
                      </a:r>
                      <a:r>
                        <a:rPr lang="el-GR" sz="1100" dirty="0"/>
                        <a:t>στοχευμένες θεραπείες</a:t>
                      </a:r>
                    </a:p>
                    <a:p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dirty="0"/>
                        <a:t>Ελάττωση </a:t>
                      </a:r>
                      <a:r>
                        <a:rPr lang="en-US" sz="1100" dirty="0"/>
                        <a:t>PC </a:t>
                      </a:r>
                      <a:r>
                        <a:rPr lang="el-GR" sz="1100" dirty="0"/>
                        <a:t>και αντι </a:t>
                      </a:r>
                      <a:r>
                        <a:rPr lang="en-US" sz="1100" dirty="0"/>
                        <a:t>PLT-Abs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Inebilizumab</a:t>
                      </a:r>
                      <a:endParaRPr lang="en-US" sz="1100" dirty="0"/>
                    </a:p>
                    <a:p>
                      <a:r>
                        <a:rPr lang="en-US" sz="1100" dirty="0" err="1"/>
                        <a:t>Obexelimab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Phase 3 AIND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Phase 4 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063561"/>
                  </a:ext>
                </a:extLst>
              </a:tr>
              <a:tr h="276242">
                <a:tc>
                  <a:txBody>
                    <a:bodyPr/>
                    <a:lstStyle/>
                    <a:p>
                      <a:r>
                        <a:rPr lang="el-GR" sz="1100" dirty="0"/>
                        <a:t>Αναστολείς νευραμινιδάσης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100" dirty="0"/>
                        <a:t>Αναστολή αποσιαλιοποίησης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Oseltamivir</a:t>
                      </a:r>
                      <a:endParaRPr lang="el-G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Phase 1/2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32934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D579F46-A209-754B-6A3C-EFCAA20169B2}"/>
              </a:ext>
            </a:extLst>
          </p:cNvPr>
          <p:cNvSpPr txBox="1"/>
          <p:nvPr/>
        </p:nvSpPr>
        <p:spPr>
          <a:xfrm>
            <a:off x="9986909" y="6455644"/>
            <a:ext cx="22050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Audia</a:t>
            </a:r>
            <a:r>
              <a:rPr lang="en-US" sz="1400" dirty="0"/>
              <a:t> et al. J Clin Med 2021</a:t>
            </a:r>
          </a:p>
        </p:txBody>
      </p:sp>
    </p:spTree>
    <p:extLst>
      <p:ext uri="{BB962C8B-B14F-4D97-AF65-F5344CB8AC3E}">
        <p14:creationId xmlns:p14="http://schemas.microsoft.com/office/powerpoint/2010/main" val="10043601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>
            <a:spLocks noGrp="1"/>
          </p:cNvSpPr>
          <p:nvPr>
            <p:ph type="title"/>
          </p:nvPr>
        </p:nvSpPr>
        <p:spPr>
          <a:xfrm>
            <a:off x="415600" y="248467"/>
            <a:ext cx="11360800" cy="1288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l" sz="3200" b="1" dirty="0"/>
              <a:t>Λοιπές θεραπείες για παιδιά με ΙΤΡ</a:t>
            </a:r>
            <a:endParaRPr sz="32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0F924C-6B89-A087-8DCE-D30B5A8B1029}"/>
              </a:ext>
            </a:extLst>
          </p:cNvPr>
          <p:cNvSpPr/>
          <p:nvPr/>
        </p:nvSpPr>
        <p:spPr>
          <a:xfrm>
            <a:off x="215033" y="910194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96" name="Google Shape;194;p24">
            <a:extLst>
              <a:ext uri="{FF2B5EF4-FFF2-40B4-BE49-F238E27FC236}">
                <a16:creationId xmlns:a16="http://schemas.microsoft.com/office/drawing/2014/main" id="{34053A10-2506-09A8-8FF2-46F7C2E7C13A}"/>
              </a:ext>
            </a:extLst>
          </p:cNvPr>
          <p:cNvGraphicFramePr/>
          <p:nvPr/>
        </p:nvGraphicFramePr>
        <p:xfrm>
          <a:off x="415600" y="1068467"/>
          <a:ext cx="11360800" cy="551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E792678-ED62-F6F7-D8A2-6F012B56668E}"/>
              </a:ext>
            </a:extLst>
          </p:cNvPr>
          <p:cNvSpPr txBox="1"/>
          <p:nvPr/>
        </p:nvSpPr>
        <p:spPr>
          <a:xfrm>
            <a:off x="1838809" y="6455644"/>
            <a:ext cx="83296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/>
              <a:t>Neunert</a:t>
            </a:r>
            <a:r>
              <a:rPr lang="en-US" sz="1400" dirty="0"/>
              <a:t> et al. American Society of Hematology 2019 guidelines for immune thrombocytopenia. Blood Adv 2019</a:t>
            </a:r>
            <a:endParaRPr lang="el-GR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>
            <a:spLocks noGrp="1"/>
          </p:cNvSpPr>
          <p:nvPr>
            <p:ph type="title"/>
          </p:nvPr>
        </p:nvSpPr>
        <p:spPr>
          <a:xfrm>
            <a:off x="415600" y="248467"/>
            <a:ext cx="11360800" cy="1288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l" sz="3200" b="1" dirty="0"/>
              <a:t>Νεότερες θεραπείες για παιδιά με ΙΤΡ</a:t>
            </a:r>
            <a:endParaRPr sz="32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0F924C-6B89-A087-8DCE-D30B5A8B1029}"/>
              </a:ext>
            </a:extLst>
          </p:cNvPr>
          <p:cNvSpPr/>
          <p:nvPr/>
        </p:nvSpPr>
        <p:spPr>
          <a:xfrm>
            <a:off x="215033" y="910194"/>
            <a:ext cx="1176193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96" name="Google Shape;194;p24">
            <a:extLst>
              <a:ext uri="{FF2B5EF4-FFF2-40B4-BE49-F238E27FC236}">
                <a16:creationId xmlns:a16="http://schemas.microsoft.com/office/drawing/2014/main" id="{34053A10-2506-09A8-8FF2-46F7C2E7C1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1019503"/>
              </p:ext>
            </p:extLst>
          </p:nvPr>
        </p:nvGraphicFramePr>
        <p:xfrm>
          <a:off x="415600" y="1068467"/>
          <a:ext cx="11360800" cy="551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E792678-ED62-F6F7-D8A2-6F012B56668E}"/>
              </a:ext>
            </a:extLst>
          </p:cNvPr>
          <p:cNvSpPr txBox="1"/>
          <p:nvPr/>
        </p:nvSpPr>
        <p:spPr>
          <a:xfrm>
            <a:off x="1838809" y="6455644"/>
            <a:ext cx="83296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/>
              <a:t>Neunert</a:t>
            </a:r>
            <a:r>
              <a:rPr lang="en-US" sz="1400" dirty="0"/>
              <a:t> et al. American Society of Hematology 2019 guidelines for immune thrombocytopenia. Blood Adv 2019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42015590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C7ED50-B06E-5347-377A-2C46CE84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C87C5FA-5652-06EA-7117-020024AFE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0F458B4-872D-1595-2006-AA6EA2584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46" y="4424271"/>
            <a:ext cx="5812354" cy="2241755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BA95503A-785E-F893-E6A9-38E8465BB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6" y="316473"/>
            <a:ext cx="5270090" cy="4227871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F2F24E96-407C-E92F-197B-2FC3D30F3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690" y="508000"/>
            <a:ext cx="6411593" cy="534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536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0" name="Rectangle 20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Freeform: Shape 206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Google Shape;199;p25"/>
          <p:cNvSpPr txBox="1">
            <a:spLocks noGrp="1"/>
          </p:cNvSpPr>
          <p:nvPr>
            <p:ph type="title"/>
          </p:nvPr>
        </p:nvSpPr>
        <p:spPr>
          <a:xfrm>
            <a:off x="126609" y="1153572"/>
            <a:ext cx="4167271" cy="44611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Bef>
                <a:spcPct val="0"/>
              </a:spcBef>
            </a:pPr>
            <a:r>
              <a:rPr lang="el-GR" sz="4800" b="1" dirty="0">
                <a:solidFill>
                  <a:srgbClr val="FFFFFF"/>
                </a:solidFill>
              </a:rPr>
              <a:t>Συμπεράσματα</a:t>
            </a:r>
            <a:endParaRPr lang="en-US" sz="48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9" name="Arc 20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0" name="Google Shape;200;p25"/>
          <p:cNvSpPr txBox="1">
            <a:spLocks noGrp="1"/>
          </p:cNvSpPr>
          <p:nvPr>
            <p:ph type="body" idx="1"/>
          </p:nvPr>
        </p:nvSpPr>
        <p:spPr>
          <a:xfrm>
            <a:off x="4520071" y="-379828"/>
            <a:ext cx="6906491" cy="670947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85000" lnSpcReduction="20000"/>
          </a:bodyPr>
          <a:lstStyle/>
          <a:p>
            <a:pPr marL="380985" indent="0">
              <a:spcAft>
                <a:spcPts val="600"/>
              </a:spcAft>
              <a:buNone/>
            </a:pPr>
            <a:br>
              <a:rPr lang="en-US" sz="2600" dirty="0">
                <a:sym typeface="Arial"/>
              </a:rPr>
            </a:br>
            <a:endParaRPr lang="en-US" sz="2600" dirty="0">
              <a:sym typeface="Arial"/>
            </a:endParaRP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ym typeface="Arial"/>
              </a:rPr>
              <a:t>Gold standard </a:t>
            </a:r>
            <a:r>
              <a:rPr lang="el-GR" sz="2600" dirty="0">
                <a:sym typeface="Arial"/>
              </a:rPr>
              <a:t>θεραπείας παραμένουν τα ΚΣ και η </a:t>
            </a:r>
            <a:r>
              <a:rPr lang="en-US" sz="2600" dirty="0">
                <a:sym typeface="Arial"/>
              </a:rPr>
              <a:t>IVIG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ym typeface="Arial"/>
              </a:rPr>
              <a:t>TPO-Ras </a:t>
            </a:r>
            <a:r>
              <a:rPr lang="el-GR" sz="2600" dirty="0">
                <a:sym typeface="Arial"/>
              </a:rPr>
              <a:t>αποτελούν την 2</a:t>
            </a:r>
            <a:r>
              <a:rPr lang="el-GR" sz="2600" baseline="30000" dirty="0">
                <a:sym typeface="Arial"/>
              </a:rPr>
              <a:t>η</a:t>
            </a:r>
            <a:r>
              <a:rPr lang="el-GR" sz="2600" dirty="0">
                <a:sym typeface="Arial"/>
              </a:rPr>
              <a:t> γραμμή θεραπείας και σχετίζονται με ασφάλεια και αποτελεσματικότητα και ακολουθεί η ριτουξιμάμπη</a:t>
            </a:r>
            <a:endParaRPr lang="en-US" sz="2600" dirty="0">
              <a:sym typeface="Arial"/>
            </a:endParaRP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600" dirty="0">
                <a:sym typeface="Arial"/>
              </a:rPr>
              <a:t>Η παθοφυσιολογία ορίζει και καθοδηγεί στην ανάδειξη νέων στοχευμένων θεραπειών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600" dirty="0">
                <a:sym typeface="Arial"/>
              </a:rPr>
              <a:t>Συνεχής τροποποίηση στον αλγόριθμο αντιμετώπισης της ΧΑΘ και την ασφάλεια των νέων παραγόντων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600" dirty="0">
                <a:sym typeface="Arial"/>
              </a:rPr>
              <a:t>Η χρήση βιοδεικτών θα συμβάλει στην εξατομίκευση της θεραπείας</a:t>
            </a:r>
            <a:endParaRPr lang="en-US" sz="2600" dirty="0"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CC41A5-0C38-5AD5-B51B-FACAA79BDD9D}"/>
              </a:ext>
            </a:extLst>
          </p:cNvPr>
          <p:cNvSpPr txBox="1"/>
          <p:nvPr/>
        </p:nvSpPr>
        <p:spPr>
          <a:xfrm>
            <a:off x="765438" y="6329642"/>
            <a:ext cx="10661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Neunert</a:t>
            </a:r>
            <a:r>
              <a:rPr lang="en-US" dirty="0"/>
              <a:t> et al. American Society of Hematology 2019 guidelines for immune thrombocytopenia. Blood Adv 2019</a:t>
            </a:r>
            <a:endParaRPr lang="el-G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0" name="Rectangle 219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Google Shape;206;p26"/>
          <p:cNvSpPr txBox="1">
            <a:spLocks noGrp="1"/>
          </p:cNvSpPr>
          <p:nvPr>
            <p:ph type="body" idx="1"/>
          </p:nvPr>
        </p:nvSpPr>
        <p:spPr>
          <a:xfrm>
            <a:off x="448028" y="4975176"/>
            <a:ext cx="5092194" cy="43513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indent="0" algn="ctr">
              <a:buNone/>
            </a:pPr>
            <a:r>
              <a:rPr lang="en-US" sz="4000" b="1">
                <a:sym typeface="Arial"/>
              </a:rPr>
              <a:t>Σας ευχαριστώ πολύ </a:t>
            </a:r>
            <a:endParaRPr lang="el-GR" sz="4000" b="1">
              <a:sym typeface="Arial"/>
            </a:endParaRPr>
          </a:p>
          <a:p>
            <a:pPr marL="0" indent="0" algn="ctr">
              <a:buNone/>
            </a:pPr>
            <a:r>
              <a:rPr lang="en-US" sz="4000" b="1">
                <a:sym typeface="Arial"/>
              </a:rPr>
              <a:t>για την προσοχή σας!       </a:t>
            </a:r>
            <a:endParaRPr lang="en-US" sz="4000" b="1" dirty="0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picture containing text, outdoor, arch&#10;&#10;Description automatically generated">
            <a:extLst>
              <a:ext uri="{FF2B5EF4-FFF2-40B4-BE49-F238E27FC236}">
                <a16:creationId xmlns:a16="http://schemas.microsoft.com/office/drawing/2014/main" id="{AB53E819-8C25-37CF-9C9F-ECD2157AB5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5" r="22976" b="-1"/>
          <a:stretch/>
        </p:blipFill>
        <p:spPr>
          <a:xfrm>
            <a:off x="5988250" y="886265"/>
            <a:ext cx="6203751" cy="5971736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24" name="Arc 223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" name="Google Shape;205;p26"/>
          <p:cNvPicPr preferRelativeResize="0"/>
          <p:nvPr/>
        </p:nvPicPr>
        <p:blipFill rotWithShape="1">
          <a:blip r:embed="rId4"/>
          <a:srcRect l="15879" r="13041" b="-2"/>
          <a:stretch/>
        </p:blipFill>
        <p:spPr>
          <a:xfrm>
            <a:off x="164678" y="0"/>
            <a:ext cx="5251384" cy="4248443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3296</Words>
  <Application>Microsoft Office PowerPoint</Application>
  <PresentationFormat>Ευρεία οθόνη</PresentationFormat>
  <Paragraphs>393</Paragraphs>
  <Slides>42</Slides>
  <Notes>21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42</vt:i4>
      </vt:variant>
    </vt:vector>
  </HeadingPairs>
  <TitlesOfParts>
    <vt:vector size="50" baseType="lpstr">
      <vt:lpstr>Arial</vt:lpstr>
      <vt:lpstr>Calibri</vt:lpstr>
      <vt:lpstr>Calibri Light</vt:lpstr>
      <vt:lpstr>Century Schoolbook</vt:lpstr>
      <vt:lpstr>Open Sans</vt:lpstr>
      <vt:lpstr>Univers Condensed</vt:lpstr>
      <vt:lpstr>Wingdings</vt:lpstr>
      <vt:lpstr>Office Theme</vt:lpstr>
      <vt:lpstr>Παρουσίαση του PowerPoint</vt:lpstr>
      <vt:lpstr>Δήλωση Σύγκρουσης Συμφερόντων</vt:lpstr>
      <vt:lpstr>Παρουσίαση του PowerPoint</vt:lpstr>
      <vt:lpstr>Επιδημιολογία ITP </vt:lpstr>
      <vt:lpstr>Άνοση Θρομβοπενία (ITP) </vt:lpstr>
      <vt:lpstr>Άνοση Θρομβοπενία (ITP) </vt:lpstr>
      <vt:lpstr>Παρουσίαση του PowerPoint</vt:lpstr>
      <vt:lpstr>Διαφορές και ομοιότητες μεταξύ παιδιών και ενηλίκων</vt:lpstr>
      <vt:lpstr>Παρουσίαση του PowerPoint</vt:lpstr>
      <vt:lpstr>Κλινικές εκδηλώσεις ITP: αιμορραγία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Αντιμετώπιση παιδιών με νεοδιαγνωσθείσα ΙΤΡ και ήπια κλινική εικόνα</vt:lpstr>
      <vt:lpstr>Αντιμετώπιση παιδιών με νεοδιαγνωσθείσα ΙΤΡ και ήπια κλινική εικόνα</vt:lpstr>
      <vt:lpstr>Watch and monitor</vt:lpstr>
      <vt:lpstr>Αντιμετώπιση παιδιών με νεοδιαγνωσθείσα ΙΤΡ και ήπια κλινική εικόνα</vt:lpstr>
      <vt:lpstr>Αντιμετώπιση παιδιών με νεοδιαγνωσθείσα ΙΤΡ και ήπια κλινική εικόνα</vt:lpstr>
      <vt:lpstr>Αντιμετώπιση παιδιών με ΙΤΡ που δεν απαντούν στη θεραπεία πρώτης γραμμής</vt:lpstr>
      <vt:lpstr>Αντιμετώπιση παιδιών με ΙΤΡ που δεν απαντούν στη θεραπεία πρώτης γραμμής</vt:lpstr>
      <vt:lpstr>Παρουσίαση του PowerPoint</vt:lpstr>
      <vt:lpstr>TPO-Ras (2ης γραμμής θεραπεία)</vt:lpstr>
      <vt:lpstr>PETIT and PETIT2 studies: efficacy and safety of eltrombopag in pediatric patients </vt:lpstr>
      <vt:lpstr>PETIT and PETIT2 studies: response with eltrombopag vs placebo</vt:lpstr>
      <vt:lpstr>PETIT2: median platelet count with  eltrombopag treatment</vt:lpstr>
      <vt:lpstr>Ριτουξιμάμπη (3ης γραμμής θεραπεία)</vt:lpstr>
      <vt:lpstr>Rituximab plus dexamethasone</vt:lpstr>
      <vt:lpstr>Splenectomy</vt:lpstr>
      <vt:lpstr>Παρουσίαση του PowerPoint</vt:lpstr>
      <vt:lpstr>Λοιπές θεραπείες για παιδιά με ΙΤΡ</vt:lpstr>
      <vt:lpstr>Νεότερες θεραπείες για παιδιά με ΙΤΡ</vt:lpstr>
      <vt:lpstr>Παρουσίαση του PowerPoint</vt:lpstr>
      <vt:lpstr>Συμπεράσματα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Athanasios Tragiannidis</dc:creator>
  <cp:lastModifiedBy>Athanasios Tragiannidis</cp:lastModifiedBy>
  <cp:revision>32</cp:revision>
  <dcterms:created xsi:type="dcterms:W3CDTF">2022-08-22T06:06:40Z</dcterms:created>
  <dcterms:modified xsi:type="dcterms:W3CDTF">2023-04-07T08:24:30Z</dcterms:modified>
</cp:coreProperties>
</file>